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11.xml.rels" ContentType="application/vnd.openxmlformats-package.relationships+xml"/>
  <Override PartName="/ppt/notesSlides/_rels/notesSlide10.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media/image3.jpeg" ContentType="image/jpeg"/>
  <Override PartName="/ppt/media/image1.png" ContentType="image/png"/>
  <Override PartName="/ppt/media/image2.png" ContentType="image/png"/>
  <Override PartName="/ppt/slideMasters/_rels/slideMaster12.xml.rels" ContentType="application/vnd.openxmlformats-package.relationships+xml"/>
  <Override PartName="/ppt/slideMasters/_rels/slideMaster11.xml.rels" ContentType="application/vnd.openxmlformats-package.relationships+xml"/>
  <Override PartName="/ppt/slideMasters/_rels/slideMaster10.xml.rels" ContentType="application/vnd.openxmlformats-package.relationships+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9.xml.rels" ContentType="application/vnd.openxmlformats-package.relationships+xml"/>
  <Override PartName="/ppt/slideMasters/_rels/slideMaster1.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slideMaster12.xml" ContentType="application/vnd.openxmlformats-officedocument.presentationml.slideMaster+xml"/>
  <Override PartName="/ppt/slideMasters/slideMaster11.xml" ContentType="application/vnd.openxmlformats-officedocument.presentationml.slideMaster+xml"/>
  <Override PartName="/ppt/slideMasters/slideMaster10.xml" ContentType="application/vnd.openxmlformats-officedocument.presentationml.slideMaster+xml"/>
  <Override PartName="/ppt/slideMasters/slideMaster9.xml" ContentType="application/vnd.openxmlformats-officedocument.presentationml.slideMaster+xml"/>
  <Override PartName="/ppt/slideMasters/slideMaster8.xml" ContentType="application/vnd.openxmlformats-officedocument.presentationml.slideMaster+xml"/>
  <Override PartName="/ppt/slideMasters/slideMaster7.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presentation.xml" ContentType="application/vnd.openxmlformats-officedocument.presentationml.presentation.main+xml"/>
  <Override PartName="/ppt/theme/theme13.xml" ContentType="application/vnd.openxmlformats-officedocument.theme+xml"/>
  <Override PartName="/ppt/theme/theme12.xml" ContentType="application/vnd.openxmlformats-officedocument.theme+xml"/>
  <Override PartName="/ppt/theme/theme9.xml" ContentType="application/vnd.openxmlformats-officedocument.theme+xml"/>
  <Override PartName="/ppt/theme/theme11.xml" ContentType="application/vnd.openxmlformats-officedocument.theme+xml"/>
  <Override PartName="/ppt/theme/theme8.xml" ContentType="application/vnd.openxmlformats-officedocument.theme+xml"/>
  <Override PartName="/ppt/theme/theme10.xml" ContentType="application/vnd.openxmlformats-officedocument.theme+xml"/>
  <Override PartName="/ppt/theme/theme7.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_rels/slideLayout143.xml.rels" ContentType="application/vnd.openxmlformats-package.relationships+xml"/>
  <Override PartName="/ppt/slideLayouts/_rels/slideLayout142.xml.rels" ContentType="application/vnd.openxmlformats-package.relationships+xml"/>
  <Override PartName="/ppt/slideLayouts/_rels/slideLayout141.xml.rels" ContentType="application/vnd.openxmlformats-package.relationships+xml"/>
  <Override PartName="/ppt/slideLayouts/_rels/slideLayout137.xml.rels" ContentType="application/vnd.openxmlformats-package.relationships+xml"/>
  <Override PartName="/ppt/slideLayouts/_rels/slideLayout131.xml.rels" ContentType="application/vnd.openxmlformats-package.relationships+xml"/>
  <Override PartName="/ppt/slideLayouts/_rels/slideLayout130.xml.rels" ContentType="application/vnd.openxmlformats-package.relationships+xml"/>
  <Override PartName="/ppt/slideLayouts/_rels/slideLayout129.xml.rels" ContentType="application/vnd.openxmlformats-package.relationships+xml"/>
  <Override PartName="/ppt/slideLayouts/_rels/slideLayout128.xml.rels" ContentType="application/vnd.openxmlformats-package.relationships+xml"/>
  <Override PartName="/ppt/slideLayouts/_rels/slideLayout119.xml.rels" ContentType="application/vnd.openxmlformats-package.relationships+xml"/>
  <Override PartName="/ppt/slideLayouts/_rels/slideLayout118.xml.rels" ContentType="application/vnd.openxmlformats-package.relationships+xml"/>
  <Override PartName="/ppt/slideLayouts/_rels/slideLayout117.xml.rels" ContentType="application/vnd.openxmlformats-package.relationships+xml"/>
  <Override PartName="/ppt/slideLayouts/_rels/slideLayout116.xml.rels" ContentType="application/vnd.openxmlformats-package.relationships+xml"/>
  <Override PartName="/ppt/slideLayouts/_rels/slideLayout109.xml.rels" ContentType="application/vnd.openxmlformats-package.relationships+xml"/>
  <Override PartName="/ppt/slideLayouts/_rels/slideLayout108.xml.rels" ContentType="application/vnd.openxmlformats-package.relationships+xml"/>
  <Override PartName="/ppt/slideLayouts/_rels/slideLayout107.xml.rels" ContentType="application/vnd.openxmlformats-package.relationships+xml"/>
  <Override PartName="/ppt/slideLayouts/_rels/slideLayout106.xml.rels" ContentType="application/vnd.openxmlformats-package.relationships+xml"/>
  <Override PartName="/ppt/slideLayouts/_rels/slideLayout105.xml.rels" ContentType="application/vnd.openxmlformats-package.relationships+xml"/>
  <Override PartName="/ppt/slideLayouts/_rels/slideLayout136.xml.rels" ContentType="application/vnd.openxmlformats-package.relationships+xml"/>
  <Override PartName="/ppt/slideLayouts/_rels/slideLayout99.xml.rels" ContentType="application/vnd.openxmlformats-package.relationships+xml"/>
  <Override PartName="/ppt/slideLayouts/_rels/slideLayout104.xml.rels" ContentType="application/vnd.openxmlformats-package.relationships+xml"/>
  <Override PartName="/ppt/slideLayouts/_rels/slideLayout95.xml.rels" ContentType="application/vnd.openxmlformats-package.relationships+xml"/>
  <Override PartName="/ppt/slideLayouts/_rels/slideLayout89.xml.rels" ContentType="application/vnd.openxmlformats-package.relationships+xml"/>
  <Override PartName="/ppt/slideLayouts/_rels/slideLayout88.xml.rels" ContentType="application/vnd.openxmlformats-package.relationships+xml"/>
  <Override PartName="/ppt/slideLayouts/_rels/slideLayout140.xml.rels" ContentType="application/vnd.openxmlformats-package.relationships+xml"/>
  <Override PartName="/ppt/slideLayouts/_rels/slideLayout82.xml.rels" ContentType="application/vnd.openxmlformats-package.relationships+xml"/>
  <Override PartName="/ppt/slideLayouts/_rels/slideLayout79.xml.rels" ContentType="application/vnd.openxmlformats-package.relationships+xml"/>
  <Override PartName="/ppt/slideLayouts/_rels/slideLayout122.xml.rels" ContentType="application/vnd.openxmlformats-package.relationships+xml"/>
  <Override PartName="/ppt/slideLayouts/_rels/slideLayout85.xml.rels" ContentType="application/vnd.openxmlformats-package.relationships+xml"/>
  <Override PartName="/ppt/slideLayouts/_rels/slideLayout36.xml.rels" ContentType="application/vnd.openxmlformats-package.relationships+xml"/>
  <Override PartName="/ppt/slideLayouts/_rels/slideLayout121.xml.rels" ContentType="application/vnd.openxmlformats-package.relationships+xml"/>
  <Override PartName="/ppt/slideLayouts/_rels/slideLayout84.xml.rels" ContentType="application/vnd.openxmlformats-package.relationships+xml"/>
  <Override PartName="/ppt/slideLayouts/_rels/slideLayout35.xml.rels" ContentType="application/vnd.openxmlformats-package.relationships+xml"/>
  <Override PartName="/ppt/slideLayouts/_rels/slideLayout120.xml.rels" ContentType="application/vnd.openxmlformats-package.relationships+xml"/>
  <Override PartName="/ppt/slideLayouts/_rels/slideLayout83.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10.xml.rels" ContentType="application/vnd.openxmlformats-package.relationships+xml"/>
  <Override PartName="/ppt/slideLayouts/_rels/slideLayout81.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80.xml.rels" ContentType="application/vnd.openxmlformats-package.relationships+xml"/>
  <Override PartName="/ppt/slideLayouts/_rels/slideLayout31.xml.rels" ContentType="application/vnd.openxmlformats-package.relationships+xml"/>
  <Override PartName="/ppt/slideLayouts/_rels/slideLayout29.xml.rels" ContentType="application/vnd.openxmlformats-package.relationships+xml"/>
  <Override PartName="/ppt/slideLayouts/_rels/slideLayout78.xml.rels" ContentType="application/vnd.openxmlformats-package.relationships+xml"/>
  <Override PartName="/ppt/slideLayouts/_rels/slideLayout30.xml.rels" ContentType="application/vnd.openxmlformats-package.relationships+xml"/>
  <Override PartName="/ppt/slideLayouts/_rels/slideLayout28.xml.rels" ContentType="application/vnd.openxmlformats-package.relationships+xml"/>
  <Override PartName="/ppt/slideLayouts/_rels/slideLayout77.xml.rels" ContentType="application/vnd.openxmlformats-package.relationships+xml"/>
  <Override PartName="/ppt/slideLayouts/_rels/slideLayout39.xml.rels" ContentType="application/vnd.openxmlformats-package.relationships+xml"/>
  <Override PartName="/ppt/slideLayouts/_rels/slideLayout3.xml.rels" ContentType="application/vnd.openxmlformats-package.relationships+xml"/>
  <Override PartName="/ppt/slideLayouts/_rels/slideLayout133.xml.rels" ContentType="application/vnd.openxmlformats-package.relationships+xml"/>
  <Override PartName="/ppt/slideLayouts/_rels/slideLayout96.xml.rels" ContentType="application/vnd.openxmlformats-package.relationships+xml"/>
  <Override PartName="/ppt/slideLayouts/_rels/slideLayout4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35.xml.rels" ContentType="application/vnd.openxmlformats-package.relationships+xml"/>
  <Override PartName="/ppt/slideLayouts/_rels/slideLayout98.xml.rels" ContentType="application/vnd.openxmlformats-package.relationships+xml"/>
  <Override PartName="/ppt/slideLayouts/_rels/slideLayout49.xml.rels" ContentType="application/vnd.openxmlformats-package.relationships+xml"/>
  <Override PartName="/ppt/slideLayouts/_rels/slideLayout14.xml.rels" ContentType="application/vnd.openxmlformats-package.relationships+xml"/>
  <Override PartName="/ppt/slideLayouts/_rels/slideLayout139.xml.rels" ContentType="application/vnd.openxmlformats-package.relationships+xml"/>
  <Override PartName="/ppt/slideLayouts/_rels/slideLayout2.xml.rels" ContentType="application/vnd.openxmlformats-package.relationships+xml"/>
  <Override PartName="/ppt/slideLayouts/_rels/slideLayout132.xml.rels" ContentType="application/vnd.openxmlformats-package.relationships+xml"/>
  <Override PartName="/ppt/slideLayouts/_rels/slideLayout46.xml.rels" ContentType="application/vnd.openxmlformats-package.relationships+xml"/>
  <Override PartName="/ppt/slideLayouts/_rels/slideLayout4.xml.rels" ContentType="application/vnd.openxmlformats-package.relationships+xml"/>
  <Override PartName="/ppt/slideLayouts/_rels/slideLayout134.xml.rels" ContentType="application/vnd.openxmlformats-package.relationships+xml"/>
  <Override PartName="/ppt/slideLayouts/_rels/slideLayout97.xml.rels" ContentType="application/vnd.openxmlformats-package.relationships+xml"/>
  <Override PartName="/ppt/slideLayouts/_rels/slideLayout48.xml.rels" ContentType="application/vnd.openxmlformats-package.relationships+xml"/>
  <Override PartName="/ppt/slideLayouts/_rels/slideLayout59.xml.rels" ContentType="application/vnd.openxmlformats-package.relationships+xml"/>
  <Override PartName="/ppt/slideLayouts/_rels/slideLayout138.xml.rels" ContentType="application/vnd.openxmlformats-package.relationships+xml"/>
  <Override PartName="/ppt/slideLayouts/_rels/slideLayout1.xml.rels" ContentType="application/vnd.openxmlformats-package.relationships+xml"/>
  <Override PartName="/ppt/slideLayouts/_rels/slideLayout60.xml.rels" ContentType="application/vnd.openxmlformats-package.relationships+xml"/>
  <Override PartName="/ppt/slideLayouts/_rels/slideLayout11.xml.rels" ContentType="application/vnd.openxmlformats-package.relationships+xml"/>
  <Override PartName="/ppt/slideLayouts/_rels/slideLayout144.xml.rels" ContentType="application/vnd.openxmlformats-package.relationships+xml"/>
  <Override PartName="/ppt/slideLayouts/_rels/slideLayout58.xml.rels" ContentType="application/vnd.openxmlformats-package.relationships+xml"/>
  <Override PartName="/ppt/slideLayouts/_rels/slideLayout20.xml.rels" ContentType="application/vnd.openxmlformats-package.relationships+xml"/>
  <Override PartName="/ppt/slideLayouts/_rels/slideLayout7.xml.rels" ContentType="application/vnd.openxmlformats-package.relationships+xml"/>
  <Override PartName="/ppt/slideLayouts/_rels/slideLayout123.xml.rels" ContentType="application/vnd.openxmlformats-package.relationships+xml"/>
  <Override PartName="/ppt/slideLayouts/_rels/slideLayout86.xml.rels" ContentType="application/vnd.openxmlformats-package.relationships+xml"/>
  <Override PartName="/ppt/slideLayouts/_rels/slideLayout37.xml.rels" ContentType="application/vnd.openxmlformats-package.relationships+xml"/>
  <Override PartName="/ppt/slideLayouts/_rels/slideLayout124.xml.rels" ContentType="application/vnd.openxmlformats-package.relationships+xml"/>
  <Override PartName="/ppt/slideLayouts/_rels/slideLayout8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90.xml.rels" ContentType="application/vnd.openxmlformats-package.relationships+xml"/>
  <Override PartName="/ppt/slideLayouts/_rels/slideLayout41.xml.rels" ContentType="application/vnd.openxmlformats-package.relationships+xml"/>
  <Override PartName="/ppt/slideLayouts/_rels/slideLayout100.xml.rels" ContentType="application/vnd.openxmlformats-package.relationships+xml"/>
  <Override PartName="/ppt/slideLayouts/_rels/slideLayout91.xml.rels" ContentType="application/vnd.openxmlformats-package.relationships+xml"/>
  <Override PartName="/ppt/slideLayouts/_rels/slideLayout42.xml.rels" ContentType="application/vnd.openxmlformats-package.relationships+xml"/>
  <Override PartName="/ppt/slideLayouts/_rels/slideLayout8.xml.rels" ContentType="application/vnd.openxmlformats-package.relationships+xml"/>
  <Override PartName="/ppt/slideLayouts/_rels/slideLayout21.xml.rels" ContentType="application/vnd.openxmlformats-package.relationships+xml"/>
  <Override PartName="/ppt/slideLayouts/_rels/slideLayout70.xml.rels" ContentType="application/vnd.openxmlformats-package.relationships+xml"/>
  <Override PartName="/ppt/slideLayouts/_rels/slideLayout101.xml.rels" ContentType="application/vnd.openxmlformats-package.relationships+xml"/>
  <Override PartName="/ppt/slideLayouts/_rels/slideLayout92.xml.rels" ContentType="application/vnd.openxmlformats-package.relationships+xml"/>
  <Override PartName="/ppt/slideLayouts/_rels/slideLayout43.xml.rels" ContentType="application/vnd.openxmlformats-package.relationships+xml"/>
  <Override PartName="/ppt/slideLayouts/_rels/slideLayout9.xml.rels" ContentType="application/vnd.openxmlformats-package.relationships+xml"/>
  <Override PartName="/ppt/slideLayouts/_rels/slideLayout22.xml.rels" ContentType="application/vnd.openxmlformats-package.relationships+xml"/>
  <Override PartName="/ppt/slideLayouts/_rels/slideLayout71.xml.rels" ContentType="application/vnd.openxmlformats-package.relationships+xml"/>
  <Override PartName="/ppt/slideLayouts/_rels/slideLayout102.xml.rels" ContentType="application/vnd.openxmlformats-package.relationships+xml"/>
  <Override PartName="/ppt/slideLayouts/_rels/slideLayout93.xml.rels" ContentType="application/vnd.openxmlformats-package.relationships+xml"/>
  <Override PartName="/ppt/slideLayouts/_rels/slideLayout44.xml.rels" ContentType="application/vnd.openxmlformats-package.relationships+xml"/>
  <Override PartName="/ppt/slideLayouts/_rels/slideLayout23.xml.rels" ContentType="application/vnd.openxmlformats-package.relationships+xml"/>
  <Override PartName="/ppt/slideLayouts/_rels/slideLayout72.xml.rels" ContentType="application/vnd.openxmlformats-package.relationships+xml"/>
  <Override PartName="/ppt/slideLayouts/_rels/slideLayout103.xml.rels" ContentType="application/vnd.openxmlformats-package.relationships+xml"/>
  <Override PartName="/ppt/slideLayouts/_rels/slideLayout94.xml.rels" ContentType="application/vnd.openxmlformats-package.relationships+xml"/>
  <Override PartName="/ppt/slideLayouts/_rels/slideLayout45.xml.rels" ContentType="application/vnd.openxmlformats-package.relationships+xml"/>
  <Override PartName="/ppt/slideLayouts/_rels/slideLayout110.xml.rels" ContentType="application/vnd.openxmlformats-package.relationships+xml"/>
  <Override PartName="/ppt/slideLayouts/_rels/slideLayout24.xml.rels" ContentType="application/vnd.openxmlformats-package.relationships+xml"/>
  <Override PartName="/ppt/slideLayouts/_rels/slideLayout73.xml.rels" ContentType="application/vnd.openxmlformats-package.relationships+xml"/>
  <Override PartName="/ppt/slideLayouts/_rels/slideLayout50.xml.rels" ContentType="application/vnd.openxmlformats-package.relationships+xml"/>
  <Override PartName="/ppt/slideLayouts/_rels/slideLayout127.xml.rels" ContentType="application/vnd.openxmlformats-package.relationships+xml"/>
  <Override PartName="/ppt/slideLayouts/_rels/slideLayout69.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53.xml.rels" ContentType="application/vnd.openxmlformats-package.relationships+xml"/>
  <Override PartName="/ppt/slideLayouts/_rels/slideLayout112.xml.rels" ContentType="application/vnd.openxmlformats-package.relationships+xml"/>
  <Override PartName="/ppt/slideLayouts/_rels/slideLayout54.xml.rels" ContentType="application/vnd.openxmlformats-package.relationships+xml"/>
  <Override PartName="/ppt/slideLayouts/_rels/slideLayout113.xml.rels" ContentType="application/vnd.openxmlformats-package.relationships+xml"/>
  <Override PartName="/ppt/slideLayouts/_rels/slideLayout55.xml.rels" ContentType="application/vnd.openxmlformats-package.relationships+xml"/>
  <Override PartName="/ppt/slideLayouts/_rels/slideLayout114.xml.rels" ContentType="application/vnd.openxmlformats-package.relationships+xml"/>
  <Override PartName="/ppt/slideLayouts/_rels/slideLayout56.xml.rels" ContentType="application/vnd.openxmlformats-package.relationships+xml"/>
  <Override PartName="/ppt/slideLayouts/_rels/slideLayout115.xml.rels" ContentType="application/vnd.openxmlformats-package.relationships+xml"/>
  <Override PartName="/ppt/slideLayouts/_rels/slideLayout57.xml.rels" ContentType="application/vnd.openxmlformats-package.relationships+xml"/>
  <Override PartName="/ppt/slideLayouts/_rels/slideLayout12.xml.rels" ContentType="application/vnd.openxmlformats-package.relationships+xml"/>
  <Override PartName="/ppt/slideLayouts/_rels/slideLayout61.xml.rels" ContentType="application/vnd.openxmlformats-package.relationships+xml"/>
  <Override PartName="/ppt/slideLayouts/_rels/slideLayout13.xml.rels" ContentType="application/vnd.openxmlformats-package.relationships+xml"/>
  <Override PartName="/ppt/slideLayouts/_rels/slideLayout62.xml.rels" ContentType="application/vnd.openxmlformats-package.relationships+xml"/>
  <Override PartName="/ppt/slideLayouts/_rels/slideLayout63.xml.rels" ContentType="application/vnd.openxmlformats-package.relationships+xml"/>
  <Override PartName="/ppt/slideLayouts/_rels/slideLayout15.xml.rels" ContentType="application/vnd.openxmlformats-package.relationships+xml"/>
  <Override PartName="/ppt/slideLayouts/_rels/slideLayout64.xml.rels" ContentType="application/vnd.openxmlformats-package.relationships+xml"/>
  <Override PartName="/ppt/slideLayouts/_rels/slideLayout16.xml.rels" ContentType="application/vnd.openxmlformats-package.relationships+xml"/>
  <Override PartName="/ppt/slideLayouts/_rels/slideLayout65.xml.rels" ContentType="application/vnd.openxmlformats-package.relationships+xml"/>
  <Override PartName="/ppt/slideLayouts/_rels/slideLayout17.xml.rels" ContentType="application/vnd.openxmlformats-package.relationships+xml"/>
  <Override PartName="/ppt/slideLayouts/_rels/slideLayout66.xml.rels" ContentType="application/vnd.openxmlformats-package.relationships+xml"/>
  <Override PartName="/ppt/slideLayouts/_rels/slideLayout125.xml.rels" ContentType="application/vnd.openxmlformats-package.relationships+xml"/>
  <Override PartName="/ppt/slideLayouts/_rels/slideLayout18.xml.rels" ContentType="application/vnd.openxmlformats-package.relationships+xml"/>
  <Override PartName="/ppt/slideLayouts/_rels/slideLayout67.xml.rels" ContentType="application/vnd.openxmlformats-package.relationships+xml"/>
  <Override PartName="/ppt/slideLayouts/_rels/slideLayout126.xml.rels" ContentType="application/vnd.openxmlformats-package.relationships+xml"/>
  <Override PartName="/ppt/slideLayouts/_rels/slideLayout19.xml.rels" ContentType="application/vnd.openxmlformats-package.relationships+xml"/>
  <Override PartName="/ppt/slideLayouts/_rels/slideLayout68.xml.rels" ContentType="application/vnd.openxmlformats-package.relationships+xml"/>
  <Override PartName="/ppt/slideLayouts/_rels/slideLayout111.xml.rels" ContentType="application/vnd.openxmlformats-package.relationships+xml"/>
  <Override PartName="/ppt/slideLayouts/_rels/slideLayout25.xml.rels" ContentType="application/vnd.openxmlformats-package.relationships+xml"/>
  <Override PartName="/ppt/slideLayouts/_rels/slideLayout74.xml.rels" ContentType="application/vnd.openxmlformats-package.relationships+xml"/>
  <Override PartName="/ppt/slideLayouts/_rels/slideLayout26.xml.rels" ContentType="application/vnd.openxmlformats-package.relationships+xml"/>
  <Override PartName="/ppt/slideLayouts/_rels/slideLayout75.xml.rels" ContentType="application/vnd.openxmlformats-package.relationships+xml"/>
  <Override PartName="/ppt/slideLayouts/_rels/slideLayout76.xml.rels" ContentType="application/vnd.openxmlformats-package.relationships+xml"/>
  <Override PartName="/ppt/slideLayouts/slideLayout99.xml" ContentType="application/vnd.openxmlformats-officedocument.presentationml.slideLayout+xml"/>
  <Override PartName="/ppt/slideLayouts/slideLayout98.xml" ContentType="application/vnd.openxmlformats-officedocument.presentationml.slideLayout+xml"/>
  <Override PartName="/ppt/slideLayouts/slideLayout97.xml" ContentType="application/vnd.openxmlformats-officedocument.presentationml.slideLayout+xml"/>
  <Override PartName="/ppt/slideLayouts/slideLayout96.xml" ContentType="application/vnd.openxmlformats-officedocument.presentationml.slideLayout+xml"/>
  <Override PartName="/ppt/slideLayouts/slideLayout95.xml" ContentType="application/vnd.openxmlformats-officedocument.presentationml.slideLayout+xml"/>
  <Override PartName="/ppt/slideLayouts/slideLayout94.xml" ContentType="application/vnd.openxmlformats-officedocument.presentationml.slideLayout+xml"/>
  <Override PartName="/ppt/slideLayouts/slideLayout93.xml" ContentType="application/vnd.openxmlformats-officedocument.presentationml.slideLayout+xml"/>
  <Override PartName="/ppt/slideLayouts/slideLayout92.xml" ContentType="application/vnd.openxmlformats-officedocument.presentationml.slideLayout+xml"/>
  <Override PartName="/ppt/slideLayouts/slideLayout91.xml" ContentType="application/vnd.openxmlformats-officedocument.presentationml.slideLayout+xml"/>
  <Override PartName="/ppt/slideLayouts/slideLayout90.xml" ContentType="application/vnd.openxmlformats-officedocument.presentationml.slideLayout+xml"/>
  <Override PartName="/ppt/slideLayouts/slideLayout89.xml" ContentType="application/vnd.openxmlformats-officedocument.presentationml.slideLayout+xml"/>
  <Override PartName="/ppt/slideLayouts/slideLayout88.xml" ContentType="application/vnd.openxmlformats-officedocument.presentationml.slideLayout+xml"/>
  <Override PartName="/ppt/slideLayouts/slideLayout87.xml" ContentType="application/vnd.openxmlformats-officedocument.presentationml.slideLayout+xml"/>
  <Override PartName="/ppt/slideLayouts/slideLayout86.xml" ContentType="application/vnd.openxmlformats-officedocument.presentationml.slideLayout+xml"/>
  <Override PartName="/ppt/slideLayouts/slideLayout85.xml" ContentType="application/vnd.openxmlformats-officedocument.presentationml.slideLayout+xml"/>
  <Override PartName="/ppt/slideLayouts/slideLayout84.xml" ContentType="application/vnd.openxmlformats-officedocument.presentationml.slideLayout+xml"/>
  <Override PartName="/ppt/slideLayouts/slideLayout83.xml" ContentType="application/vnd.openxmlformats-officedocument.presentationml.slideLayout+xml"/>
  <Override PartName="/ppt/slideLayouts/slideLayout82.xml" ContentType="application/vnd.openxmlformats-officedocument.presentationml.slideLayout+xml"/>
  <Override PartName="/ppt/slideLayouts/slideLayout81.xml" ContentType="application/vnd.openxmlformats-officedocument.presentationml.slideLayout+xml"/>
  <Override PartName="/ppt/slideLayouts/slideLayout80.xml" ContentType="application/vnd.openxmlformats-officedocument.presentationml.slideLayout+xml"/>
  <Override PartName="/ppt/slideLayouts/slideLayout79.xml" ContentType="application/vnd.openxmlformats-officedocument.presentationml.slideLayout+xml"/>
  <Override PartName="/ppt/slideLayouts/slideLayout132.xml" ContentType="application/vnd.openxmlformats-officedocument.presentationml.slideLayout+xml"/>
  <Override PartName="/ppt/slideLayouts/slideLayout42.xml" ContentType="application/vnd.openxmlformats-officedocument.presentationml.slideLayout+xml"/>
  <Override PartName="/ppt/slideLayouts/slideLayout67.xml" ContentType="application/vnd.openxmlformats-officedocument.presentationml.slideLayout+xml"/>
  <Override PartName="/ppt/slideLayouts/slideLayout131.xml" ContentType="application/vnd.openxmlformats-officedocument.presentationml.slideLayout+xml"/>
  <Override PartName="/ppt/slideLayouts/slideLayout41.xml" ContentType="application/vnd.openxmlformats-officedocument.presentationml.slideLayout+xml"/>
  <Override PartName="/ppt/slideLayouts/slideLayout66.xml" ContentType="application/vnd.openxmlformats-officedocument.presentationml.slideLayout+xml"/>
  <Override PartName="/ppt/slideLayouts/slideLayout130.xml" ContentType="application/vnd.openxmlformats-officedocument.presentationml.slideLayout+xml"/>
  <Override PartName="/ppt/slideLayouts/slideLayout40.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7.xml" ContentType="application/vnd.openxmlformats-officedocument.presentationml.slideLayout+xml"/>
  <Override PartName="/ppt/slideLayouts/slideLayout133.xml" ContentType="application/vnd.openxmlformats-officedocument.presentationml.slideLayout+xml"/>
  <Override PartName="/ppt/slideLayouts/slideLayout43.xml" ContentType="application/vnd.openxmlformats-officedocument.presentationml.slideLayout+xml"/>
  <Override PartName="/ppt/slideLayouts/slideLayout68.xml" ContentType="application/vnd.openxmlformats-officedocument.presentationml.slideLayout+xml"/>
  <Override PartName="/ppt/slideLayouts/slideLayout8.xml" ContentType="application/vnd.openxmlformats-officedocument.presentationml.slideLayout+xml"/>
  <Override PartName="/ppt/slideLayouts/slideLayout134.xml" ContentType="application/vnd.openxmlformats-officedocument.presentationml.slideLayout+xml"/>
  <Override PartName="/ppt/slideLayouts/slideLayout44.xml" ContentType="application/vnd.openxmlformats-officedocument.presentationml.slideLayout+xml"/>
  <Override PartName="/ppt/slideLayouts/slideLayout69.xml" ContentType="application/vnd.openxmlformats-officedocument.presentationml.slideLayout+xml"/>
  <Override PartName="/ppt/slideLayouts/slideLayout9.xml" ContentType="application/vnd.openxmlformats-officedocument.presentationml.slideLayout+xml"/>
  <Override PartName="/ppt/slideLayouts/slideLayout110.xml" ContentType="application/vnd.openxmlformats-officedocument.presentationml.slideLayout+xml"/>
  <Override PartName="/ppt/slideLayouts/slideLayout20.xml" ContentType="application/vnd.openxmlformats-officedocument.presentationml.slideLayout+xml"/>
  <Override PartName="/ppt/slideLayouts/slideLayout135.xml" ContentType="application/vnd.openxmlformats-officedocument.presentationml.slideLayout+xml"/>
  <Override PartName="/ppt/slideLayouts/slideLayout45.xml" ContentType="application/vnd.openxmlformats-officedocument.presentationml.slideLayout+xml"/>
  <Override PartName="/ppt/slideLayouts/slideLayout126.xml" ContentType="application/vnd.openxmlformats-officedocument.presentationml.slideLayout+xml"/>
  <Override PartName="/ppt/slideLayouts/slideLayout36.xml" ContentType="application/vnd.openxmlformats-officedocument.presentationml.slideLayout+xml"/>
  <Override PartName="/ppt/slideLayouts/slideLayout101.xml" ContentType="application/vnd.openxmlformats-officedocument.presentationml.slideLayout+xml"/>
  <Override PartName="/ppt/slideLayouts/slideLayout11.xml" ContentType="application/vnd.openxmlformats-officedocument.presentationml.slideLayout+xml"/>
  <Override PartName="/ppt/slideLayouts/slideLayout125.xml" ContentType="application/vnd.openxmlformats-officedocument.presentationml.slideLayout+xml"/>
  <Override PartName="/ppt/slideLayouts/slideLayout35.xml" ContentType="application/vnd.openxmlformats-officedocument.presentationml.slideLayout+xml"/>
  <Override PartName="/ppt/slideLayouts/slideLayout100.xml" ContentType="application/vnd.openxmlformats-officedocument.presentationml.slideLayout+xml"/>
  <Override PartName="/ppt/slideLayouts/slideLayout10.xml" ContentType="application/vnd.openxmlformats-officedocument.presentationml.slideLayout+xml"/>
  <Override PartName="/ppt/slideLayouts/slideLayout124.xml" ContentType="application/vnd.openxmlformats-officedocument.presentationml.slideLayout+xml"/>
  <Override PartName="/ppt/slideLayouts/slideLayout34.xml" ContentType="application/vnd.openxmlformats-officedocument.presentationml.slideLayout+xml"/>
  <Override PartName="/ppt/slideLayouts/slideLayout59.xml" ContentType="application/vnd.openxmlformats-officedocument.presentationml.slideLayout+xml"/>
  <Override PartName="/ppt/slideLayouts/slideLayout123.xml" ContentType="application/vnd.openxmlformats-officedocument.presentationml.slideLayout+xml"/>
  <Override PartName="/ppt/slideLayouts/slideLayout33.xml" ContentType="application/vnd.openxmlformats-officedocument.presentationml.slideLayout+xml"/>
  <Override PartName="/ppt/slideLayouts/slideLayout58.xml" ContentType="application/vnd.openxmlformats-officedocument.presentationml.slideLayout+xml"/>
  <Override PartName="/ppt/slideLayouts/slideLayout122.xml" ContentType="application/vnd.openxmlformats-officedocument.presentationml.slideLayout+xml"/>
  <Override PartName="/ppt/slideLayouts/slideLayout32.xml" ContentType="application/vnd.openxmlformats-officedocument.presentationml.slideLayout+xml"/>
  <Override PartName="/ppt/slideLayouts/slideLayout57.xml" ContentType="application/vnd.openxmlformats-officedocument.presentationml.slideLayout+xml"/>
  <Override PartName="/ppt/slideLayouts/slideLayout121.xml" ContentType="application/vnd.openxmlformats-officedocument.presentationml.slideLayout+xml"/>
  <Override PartName="/ppt/slideLayouts/slideLayout31.xml" ContentType="application/vnd.openxmlformats-officedocument.presentationml.slideLayout+xml"/>
  <Override PartName="/ppt/slideLayouts/slideLayout56.xml" ContentType="application/vnd.openxmlformats-officedocument.presentationml.slideLayout+xml"/>
  <Override PartName="/ppt/slideLayouts/slideLayout120.xml" ContentType="application/vnd.openxmlformats-officedocument.presentationml.slideLayout+xml"/>
  <Override PartName="/ppt/slideLayouts/slideLayout30.xml" ContentType="application/vnd.openxmlformats-officedocument.presentationml.slideLayout+xml"/>
  <Override PartName="/ppt/slideLayouts/slideLayout55.xml" ContentType="application/vnd.openxmlformats-officedocument.presentationml.slideLayout+xml"/>
  <Override PartName="/ppt/slideLayouts/slideLayout119.xml" ContentType="application/vnd.openxmlformats-officedocument.presentationml.slideLayout+xml"/>
  <Override PartName="/ppt/slideLayouts/slideLayout29.xml" ContentType="application/vnd.openxmlformats-officedocument.presentationml.slideLayout+xml"/>
  <Override PartName="/ppt/slideLayouts/slideLayout118.xml" ContentType="application/vnd.openxmlformats-officedocument.presentationml.slideLayout+xml"/>
  <Override PartName="/ppt/slideLayouts/slideLayout28.xml" ContentType="application/vnd.openxmlformats-officedocument.presentationml.slideLayout+xml"/>
  <Override PartName="/ppt/slideLayouts/slideLayout117.xml" ContentType="application/vnd.openxmlformats-officedocument.presentationml.slideLayout+xml"/>
  <Override PartName="/ppt/slideLayouts/slideLayout27.xml" ContentType="application/vnd.openxmlformats-officedocument.presentationml.slideLayout+xml"/>
  <Override PartName="/ppt/slideLayouts/slideLayout116.xml" ContentType="application/vnd.openxmlformats-officedocument.presentationml.slideLayout+xml"/>
  <Override PartName="/ppt/slideLayouts/slideLayout26.xml" ContentType="application/vnd.openxmlformats-officedocument.presentationml.slideLayout+xml"/>
  <Override PartName="/ppt/slideLayouts/slideLayout115.xml" ContentType="application/vnd.openxmlformats-officedocument.presentationml.slideLayout+xml"/>
  <Override PartName="/ppt/slideLayouts/slideLayout25.xml" ContentType="application/vnd.openxmlformats-officedocument.presentationml.slideLayout+xml"/>
  <Override PartName="/ppt/slideLayouts/slideLayout114.xml" ContentType="application/vnd.openxmlformats-officedocument.presentationml.slideLayout+xml"/>
  <Override PartName="/ppt/slideLayouts/slideLayout24.xml" ContentType="application/vnd.openxmlformats-officedocument.presentationml.slideLayout+xml"/>
  <Override PartName="/ppt/slideLayouts/slideLayout139.xml" ContentType="application/vnd.openxmlformats-officedocument.presentationml.slideLayout+xml"/>
  <Override PartName="/ppt/slideLayouts/slideLayout49.xml" ContentType="application/vnd.openxmlformats-officedocument.presentationml.slideLayout+xml"/>
  <Override PartName="/ppt/slideLayouts/slideLayout113.xml" ContentType="application/vnd.openxmlformats-officedocument.presentationml.slideLayout+xml"/>
  <Override PartName="/ppt/slideLayouts/slideLayout23.xml" ContentType="application/vnd.openxmlformats-officedocument.presentationml.slideLayout+xml"/>
  <Override PartName="/ppt/slideLayouts/slideLayout138.xml" ContentType="application/vnd.openxmlformats-officedocument.presentationml.slideLayout+xml"/>
  <Override PartName="/ppt/slideLayouts/slideLayout48.xml" ContentType="application/vnd.openxmlformats-officedocument.presentationml.slideLayout+xml"/>
  <Override PartName="/ppt/slideLayouts/slideLayout112.xml" ContentType="application/vnd.openxmlformats-officedocument.presentationml.slideLayout+xml"/>
  <Override PartName="/ppt/slideLayouts/slideLayout22.xml" ContentType="application/vnd.openxmlformats-officedocument.presentationml.slideLayout+xml"/>
  <Override PartName="/ppt/slideLayouts/slideLayout137.xml" ContentType="application/vnd.openxmlformats-officedocument.presentationml.slideLayout+xml"/>
  <Override PartName="/ppt/slideLayouts/slideLayout47.xml" ContentType="application/vnd.openxmlformats-officedocument.presentationml.slideLayout+xml"/>
  <Override PartName="/ppt/slideLayouts/slideLayout111.xml" ContentType="application/vnd.openxmlformats-officedocument.presentationml.slideLayout+xml"/>
  <Override PartName="/ppt/slideLayouts/slideLayout21.xml" ContentType="application/vnd.openxmlformats-officedocument.presentationml.slideLayout+xml"/>
  <Override PartName="/ppt/slideLayouts/slideLayout136.xml" ContentType="application/vnd.openxmlformats-officedocument.presentationml.slideLayout+xml"/>
  <Override PartName="/ppt/slideLayouts/slideLayout46.xml" ContentType="application/vnd.openxmlformats-officedocument.presentationml.slideLayout+xml"/>
  <Override PartName="/ppt/slideLayouts/slideLayout109.xml" ContentType="application/vnd.openxmlformats-officedocument.presentationml.slideLayout+xml"/>
  <Override PartName="/ppt/slideLayouts/slideLayout6.xml" ContentType="application/vnd.openxmlformats-officedocument.presentationml.slideLayout+xml"/>
  <Override PartName="/ppt/slideLayouts/slideLayout19.xml" ContentType="application/vnd.openxmlformats-officedocument.presentationml.slideLayout+xml"/>
  <Override PartName="/ppt/slideLayouts/slideLayout108.xml" ContentType="application/vnd.openxmlformats-officedocument.presentationml.slideLayout+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107.xml" ContentType="application/vnd.openxmlformats-officedocument.presentationml.slideLayout+xml"/>
  <Override PartName="/ppt/slideLayouts/slideLayout4.xml" ContentType="application/vnd.openxmlformats-officedocument.presentationml.slideLayout+xml"/>
  <Override PartName="/ppt/slideLayouts/slideLayout17.xml" ContentType="application/vnd.openxmlformats-officedocument.presentationml.slideLayout+xml"/>
  <Override PartName="/ppt/slideLayouts/slideLayout106.xml" ContentType="application/vnd.openxmlformats-officedocument.presentationml.slideLayout+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102.xml" ContentType="application/vnd.openxmlformats-officedocument.presentationml.slideLayout+xml"/>
  <Override PartName="/ppt/slideLayouts/slideLayout12.xml" ContentType="application/vnd.openxmlformats-officedocument.presentationml.slideLayout+xml"/>
  <Override PartName="/ppt/slideLayouts/slideLayout127.xml" ContentType="application/vnd.openxmlformats-officedocument.presentationml.slideLayout+xml"/>
  <Override PartName="/ppt/slideLayouts/slideLayout37.xml" ContentType="application/vnd.openxmlformats-officedocument.presentationml.slideLayout+xml"/>
  <Override PartName="/ppt/slideLayouts/slideLayout103.xml" ContentType="application/vnd.openxmlformats-officedocument.presentationml.slideLayout+xml"/>
  <Override PartName="/ppt/slideLayouts/slideLayout13.xml" ContentType="application/vnd.openxmlformats-officedocument.presentationml.slideLayout+xml"/>
  <Override PartName="/ppt/slideLayouts/slideLayout128.xml" ContentType="application/vnd.openxmlformats-officedocument.presentationml.slideLayout+xml"/>
  <Override PartName="/ppt/slideLayouts/slideLayout38.xml" ContentType="application/vnd.openxmlformats-officedocument.presentationml.slideLayout+xml"/>
  <Override PartName="/ppt/slideLayouts/slideLayout104.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129.xml" ContentType="application/vnd.openxmlformats-officedocument.presentationml.slideLayout+xml"/>
  <Override PartName="/ppt/slideLayouts/slideLayout39.xml" ContentType="application/vnd.openxmlformats-officedocument.presentationml.slideLayout+xml"/>
  <Override PartName="/ppt/slideLayouts/slideLayout105.xml" ContentType="application/vnd.openxmlformats-officedocument.presentationml.slideLayout+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140.xml" ContentType="application/vnd.openxmlformats-officedocument.presentationml.slideLayout+xml"/>
  <Override PartName="/ppt/slideLayouts/slideLayout50.xml" ContentType="application/vnd.openxmlformats-officedocument.presentationml.slideLayout+xml"/>
  <Override PartName="/ppt/slideLayouts/slideLayout75.xml" ContentType="application/vnd.openxmlformats-officedocument.presentationml.slideLayout+xml"/>
  <Override PartName="/ppt/slideLayouts/slideLayout141.xml" ContentType="application/vnd.openxmlformats-officedocument.presentationml.slideLayout+xml"/>
  <Override PartName="/ppt/slideLayouts/slideLayout51.xml" ContentType="application/vnd.openxmlformats-officedocument.presentationml.slideLayout+xml"/>
  <Override PartName="/ppt/slideLayouts/slideLayout76.xml" ContentType="application/vnd.openxmlformats-officedocument.presentationml.slideLayout+xml"/>
  <Override PartName="/ppt/slideLayouts/slideLayout142.xml" ContentType="application/vnd.openxmlformats-officedocument.presentationml.slideLayout+xml"/>
  <Override PartName="/ppt/slideLayouts/slideLayout52.xml" ContentType="application/vnd.openxmlformats-officedocument.presentationml.slideLayout+xml"/>
  <Override PartName="/ppt/slideLayouts/slideLayout77.xml" ContentType="application/vnd.openxmlformats-officedocument.presentationml.slideLayout+xml"/>
  <Override PartName="/ppt/slideLayouts/slideLayout143.xml" ContentType="application/vnd.openxmlformats-officedocument.presentationml.slideLayout+xml"/>
  <Override PartName="/ppt/slideLayouts/slideLayout53.xml" ContentType="application/vnd.openxmlformats-officedocument.presentationml.slideLayout+xml"/>
  <Override PartName="/ppt/slideLayouts/slideLayout78.xml" ContentType="application/vnd.openxmlformats-officedocument.presentationml.slideLayout+xml"/>
  <Override PartName="/ppt/slideLayouts/slideLayout144.xml" ContentType="application/vnd.openxmlformats-officedocument.presentationml.slideLayout+xml"/>
  <Override PartName="/ppt/slideLayouts/slideLayout5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 id="2147483752" r:id="rId10"/>
    <p:sldMasterId id="2147483765" r:id="rId11"/>
    <p:sldMasterId id="2147483778" r:id="rId12"/>
    <p:sldMasterId id="2147483791" r:id="rId13"/>
  </p:sldMasterIdLst>
  <p:notesMasterIdLst>
    <p:notesMasterId r:id="rId14"/>
  </p:notesMasterIdLst>
  <p:sldIdLst>
    <p:sldId id="256" r:id="rId15"/>
    <p:sldId id="257" r:id="rId16"/>
    <p:sldId id="258" r:id="rId17"/>
    <p:sldId id="259" r:id="rId18"/>
    <p:sldId id="260" r:id="rId19"/>
    <p:sldId id="261" r:id="rId20"/>
    <p:sldId id="262" r:id="rId21"/>
    <p:sldId id="263" r:id="rId22"/>
    <p:sldId id="264" r:id="rId23"/>
    <p:sldId id="265" r:id="rId24"/>
    <p:sldId id="266" r:id="rId25"/>
  </p:sldIdLst>
  <p:sldSz cx="9144000" cy="6858000"/>
  <p:notesSz cx="6858000" cy="923766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notesMaster" Target="notesMasters/notesMaster1.xml"/><Relationship Id="rId15" Type="http://schemas.openxmlformats.org/officeDocument/2006/relationships/slide" Target="slides/slide1.xml"/><Relationship Id="rId16" Type="http://schemas.openxmlformats.org/officeDocument/2006/relationships/slide" Target="slides/slide2.xml"/><Relationship Id="rId17" Type="http://schemas.openxmlformats.org/officeDocument/2006/relationships/slide" Target="slides/slide3.xml"/><Relationship Id="rId18" Type="http://schemas.openxmlformats.org/officeDocument/2006/relationships/slide" Target="slides/slide4.xml"/><Relationship Id="rId19" Type="http://schemas.openxmlformats.org/officeDocument/2006/relationships/slide" Target="slides/slide5.xml"/><Relationship Id="rId20" Type="http://schemas.openxmlformats.org/officeDocument/2006/relationships/slide" Target="slides/slide6.xml"/><Relationship Id="rId21" Type="http://schemas.openxmlformats.org/officeDocument/2006/relationships/slide" Target="slides/slide7.xml"/><Relationship Id="rId22" Type="http://schemas.openxmlformats.org/officeDocument/2006/relationships/slide" Target="slides/slide8.xml"/><Relationship Id="rId23" Type="http://schemas.openxmlformats.org/officeDocument/2006/relationships/slide" Target="slides/slide9.xml"/><Relationship Id="rId24" Type="http://schemas.openxmlformats.org/officeDocument/2006/relationships/slide" Target="slides/slide10.xml"/><Relationship Id="rId25" Type="http://schemas.openxmlformats.org/officeDocument/2006/relationships/slide" Target="slides/slide11.xml"/>
</Relationships>
</file>

<file path=ppt/notesMasters/_rels/notesMaster1.xml.rels><?xml version="1.0" encoding="UTF-8"?>
<Relationships xmlns="http://schemas.openxmlformats.org/package/2006/relationships"><Relationship Id="rId1" Type="http://schemas.openxmlformats.org/officeDocument/2006/relationships/theme" Target="../theme/theme1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3" name="Rectangle 1"/>
          <p:cNvSpPr/>
          <p:nvPr/>
        </p:nvSpPr>
        <p:spPr>
          <a:xfrm>
            <a:off x="0" y="0"/>
            <a:ext cx="6858000" cy="9237600"/>
          </a:xfrm>
          <a:prstGeom prst="rect">
            <a:avLst/>
          </a:prstGeom>
          <a:solidFill>
            <a:srgbClr val="ffffff"/>
          </a:solidFill>
          <a:ln>
            <a:noFill/>
          </a:ln>
        </p:spPr>
      </p:sp>
      <p:sp>
        <p:nvSpPr>
          <p:cNvPr id="494" name="PlaceHolder 2"/>
          <p:cNvSpPr>
            <a:spLocks noGrp="1"/>
          </p:cNvSpPr>
          <p:nvPr>
            <p:ph type="hdr"/>
          </p:nvPr>
        </p:nvSpPr>
        <p:spPr>
          <a:xfrm>
            <a:off x="-360" y="-360"/>
            <a:ext cx="2971800" cy="461880"/>
          </a:xfrm>
          <a:prstGeom prst="rect">
            <a:avLst/>
          </a:prstGeom>
        </p:spPr>
        <p:txBody>
          <a:bodyPr lIns="90360" rIns="90360" tIns="45000" bIns="45000">
            <a:noAutofit/>
          </a:bodyPr>
          <a:p>
            <a:endParaRPr b="0" lang="en-US" sz="2400" spc="-1" strike="noStrike">
              <a:latin typeface="Times New Roman"/>
            </a:endParaRPr>
          </a:p>
        </p:txBody>
      </p:sp>
      <p:sp>
        <p:nvSpPr>
          <p:cNvPr id="495" name="PlaceHolder 3"/>
          <p:cNvSpPr>
            <a:spLocks noGrp="1"/>
          </p:cNvSpPr>
          <p:nvPr>
            <p:ph type="dt"/>
          </p:nvPr>
        </p:nvSpPr>
        <p:spPr>
          <a:xfrm>
            <a:off x="3884400" y="-360"/>
            <a:ext cx="2971800" cy="461880"/>
          </a:xfrm>
          <a:prstGeom prst="rect">
            <a:avLst/>
          </a:prstGeom>
        </p:spPr>
        <p:txBody>
          <a:bodyPr lIns="90360" rIns="90360" tIns="45000" bIns="45000">
            <a:noAutofit/>
          </a:bodyPr>
          <a:p>
            <a:pPr marL="216000" indent="-216000" algn="r">
              <a:buClr>
                <a:srgbClr val="000000"/>
              </a:buClr>
              <a:buSzPct val="45000"/>
              <a:buFont typeface="Wingdings" charset="2"/>
              <a:buChar char=""/>
            </a:pPr>
            <a:r>
              <a:rPr b="0" lang="en-US" sz="1200" spc="-1" strike="noStrike">
                <a:latin typeface="Times New Roman"/>
              </a:rPr>
              <a:t>&lt;date/time&gt;</a:t>
            </a:r>
            <a:endParaRPr b="0" lang="en-US" sz="1200" spc="-1" strike="noStrike">
              <a:latin typeface="Times New Roman"/>
            </a:endParaRPr>
          </a:p>
        </p:txBody>
      </p:sp>
      <p:sp>
        <p:nvSpPr>
          <p:cNvPr id="496" name="PlaceHolder 4"/>
          <p:cNvSpPr>
            <a:spLocks noGrp="1"/>
          </p:cNvSpPr>
          <p:nvPr>
            <p:ph type="sldImg"/>
          </p:nvPr>
        </p:nvSpPr>
        <p:spPr>
          <a:xfrm>
            <a:off x="1120680" y="692280"/>
            <a:ext cx="4616640" cy="3463920"/>
          </a:xfrm>
          <a:prstGeom prst="rect">
            <a:avLst/>
          </a:prstGeom>
        </p:spPr>
        <p:txBody>
          <a:bodyPr lIns="90360" rIns="90360" tIns="45000" bIns="45000" anchor="ctr">
            <a:noAutofit/>
          </a:bodyPr>
          <a:p>
            <a:r>
              <a:rPr b="0" lang="en-US" sz="3300" spc="-1" strike="noStrike">
                <a:solidFill>
                  <a:srgbClr val="000000"/>
                </a:solidFill>
                <a:latin typeface="Calibri Light"/>
              </a:rPr>
              <a:t>Click to move the slide</a:t>
            </a:r>
            <a:endParaRPr b="0" lang="en-US" sz="3300" spc="-1" strike="noStrike">
              <a:solidFill>
                <a:srgbClr val="000000"/>
              </a:solidFill>
              <a:latin typeface="Calibri Light"/>
            </a:endParaRPr>
          </a:p>
        </p:txBody>
      </p:sp>
      <p:sp>
        <p:nvSpPr>
          <p:cNvPr id="497" name="PlaceHolder 5"/>
          <p:cNvSpPr>
            <a:spLocks noGrp="1"/>
          </p:cNvSpPr>
          <p:nvPr>
            <p:ph type="body"/>
          </p:nvPr>
        </p:nvSpPr>
        <p:spPr>
          <a:xfrm>
            <a:off x="685800" y="4387320"/>
            <a:ext cx="5486400" cy="4156200"/>
          </a:xfrm>
          <a:prstGeom prst="rect">
            <a:avLst/>
          </a:prstGeom>
        </p:spPr>
        <p:txBody>
          <a:bodyPr lIns="90360" rIns="90360" tIns="45000" bIns="45000">
            <a:noAutofit/>
          </a:bodyPr>
          <a:p>
            <a:r>
              <a:rPr b="0" lang="en-US" sz="1200" spc="-1" strike="noStrike">
                <a:solidFill>
                  <a:srgbClr val="000000"/>
                </a:solidFill>
                <a:latin typeface="Calibri"/>
              </a:rPr>
              <a:t>Click to edit the notes format</a:t>
            </a:r>
            <a:endParaRPr b="0" lang="en-US" sz="1200" spc="-1" strike="noStrike">
              <a:solidFill>
                <a:srgbClr val="000000"/>
              </a:solidFill>
              <a:latin typeface="Calibri"/>
            </a:endParaRPr>
          </a:p>
        </p:txBody>
      </p:sp>
      <p:sp>
        <p:nvSpPr>
          <p:cNvPr id="498" name="PlaceHolder 6"/>
          <p:cNvSpPr>
            <a:spLocks noGrp="1"/>
          </p:cNvSpPr>
          <p:nvPr>
            <p:ph type="ftr"/>
          </p:nvPr>
        </p:nvSpPr>
        <p:spPr>
          <a:xfrm>
            <a:off x="-360" y="8772120"/>
            <a:ext cx="2971800" cy="461880"/>
          </a:xfrm>
          <a:prstGeom prst="rect">
            <a:avLst/>
          </a:prstGeom>
        </p:spPr>
        <p:txBody>
          <a:bodyPr lIns="90360" rIns="90360" tIns="45000" bIns="45000" anchor="b">
            <a:noAutofit/>
          </a:bodyPr>
          <a:p>
            <a:endParaRPr b="0" lang="en-US" sz="2400" spc="-1" strike="noStrike">
              <a:latin typeface="Times New Roman"/>
            </a:endParaRPr>
          </a:p>
        </p:txBody>
      </p:sp>
      <p:sp>
        <p:nvSpPr>
          <p:cNvPr id="499" name="PlaceHolder 7"/>
          <p:cNvSpPr>
            <a:spLocks noGrp="1"/>
          </p:cNvSpPr>
          <p:nvPr>
            <p:ph type="sldNum"/>
          </p:nvPr>
        </p:nvSpPr>
        <p:spPr>
          <a:xfrm>
            <a:off x="3884400" y="8772120"/>
            <a:ext cx="2971800" cy="461880"/>
          </a:xfrm>
          <a:prstGeom prst="rect">
            <a:avLst/>
          </a:prstGeom>
        </p:spPr>
        <p:txBody>
          <a:bodyPr lIns="90360" rIns="90360" tIns="45000" bIns="45000" anchor="b">
            <a:noAutofit/>
          </a:bodyPr>
          <a:p>
            <a:pPr marL="216000" indent="-216000" algn="r">
              <a:buClr>
                <a:srgbClr val="000000"/>
              </a:buClr>
              <a:buSzPct val="45000"/>
              <a:buFont typeface="Wingdings" charset="2"/>
              <a:buChar char=""/>
            </a:pPr>
            <a:fld id="{1D1BD9BA-E45B-4480-BA2F-9712E8A17334}" type="slidenum">
              <a:rPr b="0" lang="en-US" sz="1200" spc="-1" strike="noStrike">
                <a:latin typeface="Times New Roman"/>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5" name="PlaceHolder 1"/>
          <p:cNvSpPr>
            <a:spLocks noGrp="1"/>
          </p:cNvSpPr>
          <p:nvPr>
            <p:ph type="sldImg"/>
          </p:nvPr>
        </p:nvSpPr>
        <p:spPr>
          <a:xfrm>
            <a:off x="1120680" y="692280"/>
            <a:ext cx="4616640" cy="3463920"/>
          </a:xfrm>
          <a:prstGeom prst="rect">
            <a:avLst/>
          </a:prstGeom>
        </p:spPr>
      </p:sp>
      <p:sp>
        <p:nvSpPr>
          <p:cNvPr id="526"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The NRCS appreciates the years of previous partnership with the EAA which includes Brush Management and installation of more efficient irrigation systems.  By the EAA being a sponsor, the EA SRC will bring additional NRCS EQIP funding to the region for conservation practices that benefit both the ag producer and our environmental goals.   </a:t>
            </a:r>
            <a:endParaRPr b="0" lang="en-US" sz="1200" spc="-1" strike="noStrike">
              <a:solidFill>
                <a:srgbClr val="000000"/>
              </a:solidFill>
              <a:latin typeface="Calibri"/>
            </a:endParaRPr>
          </a:p>
        </p:txBody>
      </p:sp>
      <p:sp>
        <p:nvSpPr>
          <p:cNvPr id="527"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343494CB-0ABE-484A-A69E-4B056E541AD8}"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2" name="PlaceHolder 1"/>
          <p:cNvSpPr>
            <a:spLocks noGrp="1"/>
          </p:cNvSpPr>
          <p:nvPr>
            <p:ph type="sldImg"/>
          </p:nvPr>
        </p:nvSpPr>
        <p:spPr>
          <a:xfrm>
            <a:off x="1120680" y="692280"/>
            <a:ext cx="4616640" cy="3463920"/>
          </a:xfrm>
          <a:prstGeom prst="rect">
            <a:avLst/>
          </a:prstGeom>
        </p:spPr>
      </p:sp>
      <p:sp>
        <p:nvSpPr>
          <p:cNvPr id="553"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Meeting with and obtaining feedback from agricultural organizations is critical to our proposal and success of the Program.</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The EAA desires the EA SRC to be mutually beneficial to the ag producer and to EAA goals to protect, manage, and enhance the Edwards Aquifer system.</a:t>
            </a:r>
            <a:endParaRPr b="0" lang="en-US" sz="1200" spc="-1" strike="noStrike">
              <a:solidFill>
                <a:srgbClr val="000000"/>
              </a:solidFill>
              <a:latin typeface="Calibri"/>
            </a:endParaRPr>
          </a:p>
        </p:txBody>
      </p:sp>
      <p:sp>
        <p:nvSpPr>
          <p:cNvPr id="554"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49FFD93E-8AD4-4B17-BA3E-A358F5BA530F}"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5" name="PlaceHolder 1"/>
          <p:cNvSpPr>
            <a:spLocks noGrp="1"/>
          </p:cNvSpPr>
          <p:nvPr>
            <p:ph type="sldImg"/>
          </p:nvPr>
        </p:nvSpPr>
        <p:spPr>
          <a:xfrm>
            <a:off x="1120680" y="692280"/>
            <a:ext cx="4616640" cy="3463920"/>
          </a:xfrm>
          <a:prstGeom prst="rect">
            <a:avLst/>
          </a:prstGeom>
        </p:spPr>
      </p:sp>
      <p:sp>
        <p:nvSpPr>
          <p:cNvPr id="556"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Applications are accepted continuously but awards are made periodically during the year.  50% of federal funding is typically received in November with the remainder available by Mar-Apr.  For 2016, the November funding was delayed until March.  The State budget for SRCs last year was approximately 20% of the State’s $60M NRCS EQIP budget (12M).</a:t>
            </a:r>
            <a:endParaRPr b="0" lang="en-US" sz="1200" spc="-1" strike="noStrike">
              <a:solidFill>
                <a:srgbClr val="000000"/>
              </a:solidFill>
              <a:latin typeface="Calibri"/>
            </a:endParaRPr>
          </a:p>
        </p:txBody>
      </p:sp>
      <p:sp>
        <p:nvSpPr>
          <p:cNvPr id="557"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DE4DADA1-61E6-4B35-8582-9294F04DE554}"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8" name="PlaceHolder 1"/>
          <p:cNvSpPr>
            <a:spLocks noGrp="1"/>
          </p:cNvSpPr>
          <p:nvPr>
            <p:ph type="sldImg"/>
          </p:nvPr>
        </p:nvSpPr>
        <p:spPr>
          <a:xfrm>
            <a:off x="1120680" y="692280"/>
            <a:ext cx="4616640" cy="3463920"/>
          </a:xfrm>
          <a:prstGeom prst="rect">
            <a:avLst/>
          </a:prstGeom>
        </p:spPr>
      </p:sp>
      <p:sp>
        <p:nvSpPr>
          <p:cNvPr id="529"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This presentation provides a quick tour of the EQIP SRC Program benefits, the focus of EAA Practice priorities, and EAA responsibilities as Program Sponsor, and the annual schedule of events.</a:t>
            </a:r>
            <a:endParaRPr b="0" lang="en-US" sz="1200" spc="-1" strike="noStrike">
              <a:solidFill>
                <a:srgbClr val="000000"/>
              </a:solidFill>
              <a:latin typeface="Calibri"/>
            </a:endParaRPr>
          </a:p>
        </p:txBody>
      </p:sp>
      <p:sp>
        <p:nvSpPr>
          <p:cNvPr id="530"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44FDDC55-8E62-4BA9-9B7B-0B283DCA498E}"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1" name="PlaceHolder 1"/>
          <p:cNvSpPr>
            <a:spLocks noGrp="1"/>
          </p:cNvSpPr>
          <p:nvPr>
            <p:ph type="sldImg"/>
          </p:nvPr>
        </p:nvSpPr>
        <p:spPr>
          <a:xfrm>
            <a:off x="1120680" y="692280"/>
            <a:ext cx="4616640" cy="3463920"/>
          </a:xfrm>
          <a:prstGeom prst="rect">
            <a:avLst/>
          </a:prstGeom>
        </p:spPr>
      </p:sp>
      <p:sp>
        <p:nvSpPr>
          <p:cNvPr id="532"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We must make the producers aware of the Program and make it attractive.</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Program is based on mutual benefits to producers and the EAA</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The NRCS budget is 80% County based and 20% SRC based.  The SRC effectively adds NRCS funding to our region, ($1M to $2M per year for 5 years anticipated).</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EAA will have influence on which Practices are prioritized in which areas.</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Not long term multi year projects.  NRCS provides all technical assistance.</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We need significant enrollment to meet Program goals.</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A successful Program which creates measurable results not only benefits our goals but meets NRCS goals.  Measureable results will grow the Program, increase our visibility, and increase our chances for additional NRCS funding in future years.  </a:t>
            </a:r>
            <a:endParaRPr b="0" lang="en-US" sz="1200" spc="-1" strike="noStrike">
              <a:solidFill>
                <a:srgbClr val="000000"/>
              </a:solidFill>
              <a:latin typeface="Calibri"/>
            </a:endParaRPr>
          </a:p>
        </p:txBody>
      </p:sp>
      <p:sp>
        <p:nvSpPr>
          <p:cNvPr id="533"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7F685DE1-716E-4820-BE53-2EE4B45659F7}"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4" name="PlaceHolder 1"/>
          <p:cNvSpPr>
            <a:spLocks noGrp="1"/>
          </p:cNvSpPr>
          <p:nvPr>
            <p:ph type="sldImg"/>
          </p:nvPr>
        </p:nvSpPr>
        <p:spPr>
          <a:xfrm>
            <a:off x="1120680" y="692280"/>
            <a:ext cx="4616640" cy="3463920"/>
          </a:xfrm>
          <a:prstGeom prst="rect">
            <a:avLst/>
          </a:prstGeom>
        </p:spPr>
      </p:sp>
      <p:sp>
        <p:nvSpPr>
          <p:cNvPr id="535"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The NRCS discontinued previous programs and started a clean slate of SRCs in 2015.  As of 2016, there are now 16 SRCs across the state.  Some have goals similar to the EA SRC.</a:t>
            </a:r>
            <a:endParaRPr b="0" lang="en-US" sz="1200" spc="-1" strike="noStrike">
              <a:solidFill>
                <a:srgbClr val="000000"/>
              </a:solidFill>
              <a:latin typeface="Calibri"/>
            </a:endParaRPr>
          </a:p>
        </p:txBody>
      </p:sp>
      <p:sp>
        <p:nvSpPr>
          <p:cNvPr id="536"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678FED68-7183-4EC7-A819-8F138707D505}"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7" name="PlaceHolder 1"/>
          <p:cNvSpPr>
            <a:spLocks noGrp="1"/>
          </p:cNvSpPr>
          <p:nvPr>
            <p:ph type="sldImg"/>
          </p:nvPr>
        </p:nvSpPr>
        <p:spPr>
          <a:xfrm>
            <a:off x="1120680" y="692280"/>
            <a:ext cx="4616640" cy="3463920"/>
          </a:xfrm>
          <a:prstGeom prst="rect">
            <a:avLst/>
          </a:prstGeom>
        </p:spPr>
      </p:sp>
      <p:sp>
        <p:nvSpPr>
          <p:cNvPr id="538"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The NRCS EQIP application ranking criteria for the EA SRC will prioritize the certain practices in specific locations within the Edwards Aquifer system.</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Generally, the EA SRC is prioritizing the goals and objectives listed above.</a:t>
            </a:r>
            <a:endParaRPr b="0" lang="en-US" sz="1200" spc="-1" strike="noStrike">
              <a:solidFill>
                <a:srgbClr val="000000"/>
              </a:solidFill>
              <a:latin typeface="Calibri"/>
            </a:endParaRPr>
          </a:p>
        </p:txBody>
      </p:sp>
      <p:sp>
        <p:nvSpPr>
          <p:cNvPr id="539"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05CD0483-D16C-43E6-8428-2EF09B1AB754}"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0" name="PlaceHolder 1"/>
          <p:cNvSpPr>
            <a:spLocks noGrp="1"/>
          </p:cNvSpPr>
          <p:nvPr>
            <p:ph type="sldImg"/>
          </p:nvPr>
        </p:nvSpPr>
        <p:spPr>
          <a:xfrm>
            <a:off x="1120680" y="692280"/>
            <a:ext cx="4616640" cy="3463920"/>
          </a:xfrm>
          <a:prstGeom prst="rect">
            <a:avLst/>
          </a:prstGeom>
        </p:spPr>
      </p:sp>
      <p:sp>
        <p:nvSpPr>
          <p:cNvPr id="541"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The EAA prioritized this list from over 200 Practices on those we feel will be the most mutually beneficial to Producers and the EAA.</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Some practices overlap several goals which is a bonus.  </a:t>
            </a:r>
            <a:endParaRPr b="0" lang="en-US" sz="1200" spc="-1" strike="noStrike">
              <a:solidFill>
                <a:srgbClr val="000000"/>
              </a:solidFill>
              <a:latin typeface="Calibri"/>
            </a:endParaRPr>
          </a:p>
          <a:p>
            <a:pPr>
              <a:spcBef>
                <a:spcPts val="448"/>
              </a:spcBef>
            </a:pPr>
            <a:r>
              <a:rPr b="0" lang="en-US" sz="1200" spc="-1" strike="noStrike">
                <a:solidFill>
                  <a:srgbClr val="000000"/>
                </a:solidFill>
                <a:latin typeface="Calibri"/>
              </a:rPr>
              <a:t>As noted above, the practices listed on this slide are eligible for EAA reimbursement, in addition to NRCS funding, if the practice is in the selected “zone” of the EA system and within the EAA jurisdictional boundary.</a:t>
            </a:r>
            <a:endParaRPr b="0" lang="en-US" sz="1200" spc="-1" strike="noStrike">
              <a:solidFill>
                <a:srgbClr val="000000"/>
              </a:solidFill>
              <a:latin typeface="Calibri"/>
            </a:endParaRPr>
          </a:p>
        </p:txBody>
      </p:sp>
      <p:sp>
        <p:nvSpPr>
          <p:cNvPr id="542"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9109DC3C-6923-44DA-BC53-D35F8E49C0B8}"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3" name="PlaceHolder 1"/>
          <p:cNvSpPr>
            <a:spLocks noGrp="1"/>
          </p:cNvSpPr>
          <p:nvPr>
            <p:ph type="sldImg"/>
          </p:nvPr>
        </p:nvSpPr>
        <p:spPr>
          <a:xfrm>
            <a:off x="1120680" y="692280"/>
            <a:ext cx="4616640" cy="3463920"/>
          </a:xfrm>
          <a:prstGeom prst="rect">
            <a:avLst/>
          </a:prstGeom>
        </p:spPr>
      </p:sp>
      <p:sp>
        <p:nvSpPr>
          <p:cNvPr id="544"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While all 22 listed practices are considered beneficial to the Aquifer system, the practices listed above are in the Secondary Focus zone.  While these practices are eligible for NRCS EQIP funding, there is no EAA funding available for these practices in 2016..</a:t>
            </a:r>
            <a:endParaRPr b="0" lang="en-US" sz="1200" spc="-1" strike="noStrike">
              <a:solidFill>
                <a:srgbClr val="000000"/>
              </a:solidFill>
              <a:latin typeface="Calibri"/>
            </a:endParaRPr>
          </a:p>
        </p:txBody>
      </p:sp>
      <p:sp>
        <p:nvSpPr>
          <p:cNvPr id="545"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9C6E7B75-B952-4B42-8467-05AD79EC9F8C}"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6" name="PlaceHolder 1"/>
          <p:cNvSpPr>
            <a:spLocks noGrp="1"/>
          </p:cNvSpPr>
          <p:nvPr>
            <p:ph type="sldImg"/>
          </p:nvPr>
        </p:nvSpPr>
        <p:spPr>
          <a:xfrm>
            <a:off x="1120680" y="692280"/>
            <a:ext cx="4616640" cy="3463920"/>
          </a:xfrm>
          <a:prstGeom prst="rect">
            <a:avLst/>
          </a:prstGeom>
        </p:spPr>
      </p:sp>
      <p:sp>
        <p:nvSpPr>
          <p:cNvPr id="547"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The EA SRC proposal was developed in October 2015 and was approved in February 2016.</a:t>
            </a:r>
            <a:endParaRPr b="0" lang="en-US" sz="1200" spc="-1" strike="noStrike">
              <a:solidFill>
                <a:srgbClr val="000000"/>
              </a:solidFill>
              <a:latin typeface="Calibri"/>
            </a:endParaRPr>
          </a:p>
          <a:p>
            <a:pPr>
              <a:spcBef>
                <a:spcPts val="448"/>
              </a:spcBef>
            </a:pPr>
            <a:endParaRPr b="0" lang="en-US" sz="1200" spc="-1" strike="noStrike">
              <a:solidFill>
                <a:srgbClr val="000000"/>
              </a:solidFill>
              <a:latin typeface="Calibri"/>
            </a:endParaRPr>
          </a:p>
        </p:txBody>
      </p:sp>
      <p:sp>
        <p:nvSpPr>
          <p:cNvPr id="548"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3C5F4881-AE3A-4E34-949B-194277005737}"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9" name="PlaceHolder 1"/>
          <p:cNvSpPr>
            <a:spLocks noGrp="1"/>
          </p:cNvSpPr>
          <p:nvPr>
            <p:ph type="sldImg"/>
          </p:nvPr>
        </p:nvSpPr>
        <p:spPr>
          <a:xfrm>
            <a:off x="1120680" y="692280"/>
            <a:ext cx="4616640" cy="3463920"/>
          </a:xfrm>
          <a:prstGeom prst="rect">
            <a:avLst/>
          </a:prstGeom>
        </p:spPr>
      </p:sp>
      <p:sp>
        <p:nvSpPr>
          <p:cNvPr id="550" name="PlaceHolder 2"/>
          <p:cNvSpPr>
            <a:spLocks noGrp="1"/>
          </p:cNvSpPr>
          <p:nvPr>
            <p:ph type="body"/>
          </p:nvPr>
        </p:nvSpPr>
        <p:spPr>
          <a:xfrm>
            <a:off x="685800" y="4387320"/>
            <a:ext cx="5486400" cy="4156200"/>
          </a:xfrm>
          <a:prstGeom prst="rect">
            <a:avLst/>
          </a:prstGeom>
        </p:spPr>
        <p:txBody>
          <a:bodyPr lIns="90360" rIns="90360" tIns="45000" bIns="45000">
            <a:noAutofit/>
          </a:bodyPr>
          <a:p>
            <a:pPr>
              <a:spcBef>
                <a:spcPts val="448"/>
              </a:spcBef>
            </a:pPr>
            <a:r>
              <a:rPr b="0" lang="en-US" sz="1200" spc="-1" strike="noStrike">
                <a:solidFill>
                  <a:srgbClr val="000000"/>
                </a:solidFill>
                <a:latin typeface="Calibri"/>
              </a:rPr>
              <a:t>The EA SRC can be modified each year and is expected to continue for 5 years before expiring.  The major EAA annual tasks are listed above.</a:t>
            </a:r>
            <a:endParaRPr b="0" lang="en-US" sz="1200" spc="-1" strike="noStrike">
              <a:solidFill>
                <a:srgbClr val="000000"/>
              </a:solidFill>
              <a:latin typeface="Calibri"/>
            </a:endParaRPr>
          </a:p>
        </p:txBody>
      </p:sp>
      <p:sp>
        <p:nvSpPr>
          <p:cNvPr id="551" name="CustomShape 3"/>
          <p:cNvSpPr/>
          <p:nvPr/>
        </p:nvSpPr>
        <p:spPr>
          <a:xfrm>
            <a:off x="3884760" y="8772480"/>
            <a:ext cx="2971800" cy="461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360" rIns="90360" tIns="45000" bIns="45000" anchor="b">
            <a:noAutofit/>
          </a:bodyPr>
          <a:p>
            <a:pPr algn="r"/>
            <a:fld id="{350879D3-A5D4-49AD-9785-7E172D70A7ED}"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0.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1.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2.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3.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4.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5.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6.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7.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8.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09.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1.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2.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3.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4.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5.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6.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7.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8.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9.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2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2.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3.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4.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5.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6.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7.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8.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9.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30.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2.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3.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4.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5.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6.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7.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8.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9.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0.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1.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3.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44.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7.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98.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9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7"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8"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0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3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39"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40"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0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10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2"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10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44"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45"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46"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0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48"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49"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50"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0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52"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53"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54"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0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56"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57"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0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59"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60"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61"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62"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0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64"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65"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66"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67"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68"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69"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0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0"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1"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2"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3"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7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76"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1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7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78"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7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80"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81"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8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1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83"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1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8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85"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86"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87"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8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89"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90"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91"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9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93"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94"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95"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9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97"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98"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9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00"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01"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02"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03"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5"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6"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7"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8"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9"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0"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0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05"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06"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07"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08"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09"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10"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1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17"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1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1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19"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2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21"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22"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2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1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24"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1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2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26"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27"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28"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42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30"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31"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32"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3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34"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35"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36"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3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38"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39"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4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41"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42"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43"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44"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4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46"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47"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48"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49"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50"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51"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5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58"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1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5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60"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62"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63"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6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1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65"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1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6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67"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68"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69"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7"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1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47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71"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72"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73"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7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75"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76"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77"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7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79"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80"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8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82"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83"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84"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85"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8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87"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88"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89"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90"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91"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492"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49"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51"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52"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56"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57"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58"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6"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60"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61"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62"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64"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65"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66"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68"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69"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71"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72"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73"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74"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76"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77"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78"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79"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80"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81"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89"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91"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93"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94"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8"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6"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98"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99"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00"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02"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03"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04"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06"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07"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08"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10"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11"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13"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14"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15"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16"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18"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19"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20"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21"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22"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23"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30"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32"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0"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1"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34"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35"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7"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39"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40"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41"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43"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44"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45"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47"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48"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49"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51"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52"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54"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55"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56"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57"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59"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60"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61"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62"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63"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64"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71"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73"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75"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76"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8"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80"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81"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82"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84"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85"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86"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88"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89"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90"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92"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93"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95"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96"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97"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98"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00"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01"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02"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03"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04"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05"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12"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14"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16"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17"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1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19"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21"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22"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23"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25"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26"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27"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29"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30"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31"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5"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6"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17"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33"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34"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3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36"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37"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38"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39"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41"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42"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43"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44"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45"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46"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5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53"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55"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5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57"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58"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5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60"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62"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63"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64"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19"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0"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1"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66"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67"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68"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70"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71"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72"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74"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75"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77"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78"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79"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80"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81"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82"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83"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84"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85"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86"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87"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93"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94"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95"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96"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98"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99"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0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23"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4"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25"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01" name="PlaceHolder 1"/>
          <p:cNvSpPr>
            <a:spLocks noGrp="1"/>
          </p:cNvSpPr>
          <p:nvPr>
            <p:ph type="subTitle"/>
          </p:nvPr>
        </p:nvSpPr>
        <p:spPr>
          <a:xfrm>
            <a:off x="628560" y="365040"/>
            <a:ext cx="7886880" cy="614556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0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03"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04" name="PlaceHolder 3"/>
          <p:cNvSpPr>
            <a:spLocks noGrp="1"/>
          </p:cNvSpPr>
          <p:nvPr>
            <p:ph type="body"/>
          </p:nvPr>
        </p:nvSpPr>
        <p:spPr>
          <a:xfrm>
            <a:off x="467028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05"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07" name="PlaceHolder 2"/>
          <p:cNvSpPr>
            <a:spLocks noGrp="1"/>
          </p:cNvSpPr>
          <p:nvPr>
            <p:ph type="body"/>
          </p:nvPr>
        </p:nvSpPr>
        <p:spPr>
          <a:xfrm>
            <a:off x="628560" y="1825200"/>
            <a:ext cx="384876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08"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09" name="PlaceHolder 4"/>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11"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12"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13" name="PlaceHolder 4"/>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15" name="PlaceHolder 2"/>
          <p:cNvSpPr>
            <a:spLocks noGrp="1"/>
          </p:cNvSpPr>
          <p:nvPr>
            <p:ph type="body"/>
          </p:nvPr>
        </p:nvSpPr>
        <p:spPr>
          <a:xfrm>
            <a:off x="628560" y="182520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16" name="PlaceHolder 3"/>
          <p:cNvSpPr>
            <a:spLocks noGrp="1"/>
          </p:cNvSpPr>
          <p:nvPr>
            <p:ph type="body"/>
          </p:nvPr>
        </p:nvSpPr>
        <p:spPr>
          <a:xfrm>
            <a:off x="628560" y="4098240"/>
            <a:ext cx="788688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7"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18" name="PlaceHolder 2"/>
          <p:cNvSpPr>
            <a:spLocks noGrp="1"/>
          </p:cNvSpPr>
          <p:nvPr>
            <p:ph type="body"/>
          </p:nvPr>
        </p:nvSpPr>
        <p:spPr>
          <a:xfrm>
            <a:off x="62856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19" name="PlaceHolder 3"/>
          <p:cNvSpPr>
            <a:spLocks noGrp="1"/>
          </p:cNvSpPr>
          <p:nvPr>
            <p:ph type="body"/>
          </p:nvPr>
        </p:nvSpPr>
        <p:spPr>
          <a:xfrm>
            <a:off x="4670280" y="182520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20" name="PlaceHolder 4"/>
          <p:cNvSpPr>
            <a:spLocks noGrp="1"/>
          </p:cNvSpPr>
          <p:nvPr>
            <p:ph type="body"/>
          </p:nvPr>
        </p:nvSpPr>
        <p:spPr>
          <a:xfrm>
            <a:off x="62856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21" name="PlaceHolder 5"/>
          <p:cNvSpPr>
            <a:spLocks noGrp="1"/>
          </p:cNvSpPr>
          <p:nvPr>
            <p:ph type="body"/>
          </p:nvPr>
        </p:nvSpPr>
        <p:spPr>
          <a:xfrm>
            <a:off x="4670280" y="4098240"/>
            <a:ext cx="384876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2"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23" name="PlaceHolder 2"/>
          <p:cNvSpPr>
            <a:spLocks noGrp="1"/>
          </p:cNvSpPr>
          <p:nvPr>
            <p:ph type="body"/>
          </p:nvPr>
        </p:nvSpPr>
        <p:spPr>
          <a:xfrm>
            <a:off x="62856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24" name="PlaceHolder 3"/>
          <p:cNvSpPr>
            <a:spLocks noGrp="1"/>
          </p:cNvSpPr>
          <p:nvPr>
            <p:ph type="body"/>
          </p:nvPr>
        </p:nvSpPr>
        <p:spPr>
          <a:xfrm>
            <a:off x="329544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25" name="PlaceHolder 4"/>
          <p:cNvSpPr>
            <a:spLocks noGrp="1"/>
          </p:cNvSpPr>
          <p:nvPr>
            <p:ph type="body"/>
          </p:nvPr>
        </p:nvSpPr>
        <p:spPr>
          <a:xfrm>
            <a:off x="5962320" y="182520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26" name="PlaceHolder 5"/>
          <p:cNvSpPr>
            <a:spLocks noGrp="1"/>
          </p:cNvSpPr>
          <p:nvPr>
            <p:ph type="body"/>
          </p:nvPr>
        </p:nvSpPr>
        <p:spPr>
          <a:xfrm>
            <a:off x="62856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27" name="PlaceHolder 6"/>
          <p:cNvSpPr>
            <a:spLocks noGrp="1"/>
          </p:cNvSpPr>
          <p:nvPr>
            <p:ph type="body"/>
          </p:nvPr>
        </p:nvSpPr>
        <p:spPr>
          <a:xfrm>
            <a:off x="329544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
        <p:nvSpPr>
          <p:cNvPr id="328" name="PlaceHolder 7"/>
          <p:cNvSpPr>
            <a:spLocks noGrp="1"/>
          </p:cNvSpPr>
          <p:nvPr>
            <p:ph type="body"/>
          </p:nvPr>
        </p:nvSpPr>
        <p:spPr>
          <a:xfrm>
            <a:off x="5962320" y="4098240"/>
            <a:ext cx="2539440" cy="207540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Layouts/slideLayout9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9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4"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35" name="PlaceHolder 2"/>
          <p:cNvSpPr>
            <a:spLocks noGrp="1"/>
          </p:cNvSpPr>
          <p:nvPr>
            <p:ph type="subTitle"/>
          </p:nvPr>
        </p:nvSpPr>
        <p:spPr>
          <a:xfrm>
            <a:off x="628560" y="1825200"/>
            <a:ext cx="7886880" cy="4351320"/>
          </a:xfrm>
          <a:prstGeom prst="rect">
            <a:avLst/>
          </a:prstGeom>
        </p:spPr>
        <p:txBody>
          <a:bodyPr lIns="0" rIns="0" tIns="0" bIns="0" anchor="ctr">
            <a:spAutoFit/>
          </a:bodyPr>
          <a:p>
            <a:pPr algn="ctr">
              <a:spcBef>
                <a:spcPts val="748"/>
              </a:spcBef>
            </a:pPr>
            <a:endParaRPr b="0" lang="en-US" sz="2100" spc="-1" strike="noStrike">
              <a:solidFill>
                <a:srgbClr val="000000"/>
              </a:solidFill>
              <a:latin typeface="Calibri"/>
            </a:endParaRPr>
          </a:p>
        </p:txBody>
      </p:sp>
    </p:spTree>
  </p:cSld>
</p:sldLayout>
</file>

<file path=ppt/slideLayouts/slideLayout9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6" name="PlaceHolder 1"/>
          <p:cNvSpPr>
            <a:spLocks noGrp="1"/>
          </p:cNvSpPr>
          <p:nvPr>
            <p:ph type="title"/>
          </p:nvPr>
        </p:nvSpPr>
        <p:spPr>
          <a:xfrm>
            <a:off x="628560" y="365040"/>
            <a:ext cx="7886880" cy="1325520"/>
          </a:xfrm>
          <a:prstGeom prst="rect">
            <a:avLst/>
          </a:prstGeom>
        </p:spPr>
        <p:txBody>
          <a:bodyPr lIns="90000" rIns="90000" tIns="46800" bIns="46800" anchor="ctr">
            <a:spAutoFit/>
          </a:bodyPr>
          <a:p>
            <a:endParaRPr b="0" lang="en-US" sz="3300" spc="-1" strike="noStrike">
              <a:solidFill>
                <a:srgbClr val="000000"/>
              </a:solidFill>
              <a:latin typeface="Calibri Light"/>
            </a:endParaRPr>
          </a:p>
        </p:txBody>
      </p:sp>
      <p:sp>
        <p:nvSpPr>
          <p:cNvPr id="337" name="PlaceHolder 2"/>
          <p:cNvSpPr>
            <a:spLocks noGrp="1"/>
          </p:cNvSpPr>
          <p:nvPr>
            <p:ph type="body"/>
          </p:nvPr>
        </p:nvSpPr>
        <p:spPr>
          <a:xfrm>
            <a:off x="628560" y="1825200"/>
            <a:ext cx="7886880" cy="4351320"/>
          </a:xfrm>
          <a:prstGeom prst="rect">
            <a:avLst/>
          </a:prstGeom>
        </p:spPr>
        <p:txBody>
          <a:bodyPr lIns="90000" rIns="90000" tIns="46800" bIns="46800">
            <a:normAutofit/>
          </a:bodyPr>
          <a:p>
            <a:endParaRPr b="0" lang="en-US" sz="21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9.xml"/><Relationship Id="rId3" Type="http://schemas.openxmlformats.org/officeDocument/2006/relationships/slideLayout" Target="../slideLayouts/slideLayout110.xml"/><Relationship Id="rId4" Type="http://schemas.openxmlformats.org/officeDocument/2006/relationships/slideLayout" Target="../slideLayouts/slideLayout111.xml"/><Relationship Id="rId5" Type="http://schemas.openxmlformats.org/officeDocument/2006/relationships/slideLayout" Target="../slideLayouts/slideLayout112.xml"/><Relationship Id="rId6" Type="http://schemas.openxmlformats.org/officeDocument/2006/relationships/slideLayout" Target="../slideLayouts/slideLayout113.xml"/><Relationship Id="rId7" Type="http://schemas.openxmlformats.org/officeDocument/2006/relationships/slideLayout" Target="../slideLayouts/slideLayout114.xml"/><Relationship Id="rId8" Type="http://schemas.openxmlformats.org/officeDocument/2006/relationships/slideLayout" Target="../slideLayouts/slideLayout115.xml"/><Relationship Id="rId9" Type="http://schemas.openxmlformats.org/officeDocument/2006/relationships/slideLayout" Target="../slideLayouts/slideLayout116.xml"/><Relationship Id="rId10" Type="http://schemas.openxmlformats.org/officeDocument/2006/relationships/slideLayout" Target="../slideLayouts/slideLayout117.xml"/><Relationship Id="rId11" Type="http://schemas.openxmlformats.org/officeDocument/2006/relationships/slideLayout" Target="../slideLayouts/slideLayout118.xml"/><Relationship Id="rId12" Type="http://schemas.openxmlformats.org/officeDocument/2006/relationships/slideLayout" Target="../slideLayouts/slideLayout119.xml"/><Relationship Id="rId13" Type="http://schemas.openxmlformats.org/officeDocument/2006/relationships/slideLayout" Target="../slideLayouts/slideLayout12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21.xml"/><Relationship Id="rId3" Type="http://schemas.openxmlformats.org/officeDocument/2006/relationships/slideLayout" Target="../slideLayouts/slideLayout122.xml"/><Relationship Id="rId4" Type="http://schemas.openxmlformats.org/officeDocument/2006/relationships/slideLayout" Target="../slideLayouts/slideLayout123.xml"/><Relationship Id="rId5" Type="http://schemas.openxmlformats.org/officeDocument/2006/relationships/slideLayout" Target="../slideLayouts/slideLayout124.xml"/><Relationship Id="rId6" Type="http://schemas.openxmlformats.org/officeDocument/2006/relationships/slideLayout" Target="../slideLayouts/slideLayout125.xml"/><Relationship Id="rId7" Type="http://schemas.openxmlformats.org/officeDocument/2006/relationships/slideLayout" Target="../slideLayouts/slideLayout126.xml"/><Relationship Id="rId8" Type="http://schemas.openxmlformats.org/officeDocument/2006/relationships/slideLayout" Target="../slideLayouts/slideLayout127.xml"/><Relationship Id="rId9" Type="http://schemas.openxmlformats.org/officeDocument/2006/relationships/slideLayout" Target="../slideLayouts/slideLayout128.xml"/><Relationship Id="rId10" Type="http://schemas.openxmlformats.org/officeDocument/2006/relationships/slideLayout" Target="../slideLayouts/slideLayout129.xml"/><Relationship Id="rId11" Type="http://schemas.openxmlformats.org/officeDocument/2006/relationships/slideLayout" Target="../slideLayouts/slideLayout130.xml"/><Relationship Id="rId12" Type="http://schemas.openxmlformats.org/officeDocument/2006/relationships/slideLayout" Target="../slideLayouts/slideLayout131.xml"/><Relationship Id="rId13" Type="http://schemas.openxmlformats.org/officeDocument/2006/relationships/slideLayout" Target="../slideLayouts/slideLayout132.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33.xml"/><Relationship Id="rId3" Type="http://schemas.openxmlformats.org/officeDocument/2006/relationships/slideLayout" Target="../slideLayouts/slideLayout134.xml"/><Relationship Id="rId4" Type="http://schemas.openxmlformats.org/officeDocument/2006/relationships/slideLayout" Target="../slideLayouts/slideLayout135.xml"/><Relationship Id="rId5" Type="http://schemas.openxmlformats.org/officeDocument/2006/relationships/slideLayout" Target="../slideLayouts/slideLayout136.xml"/><Relationship Id="rId6" Type="http://schemas.openxmlformats.org/officeDocument/2006/relationships/slideLayout" Target="../slideLayouts/slideLayout137.xml"/><Relationship Id="rId7" Type="http://schemas.openxmlformats.org/officeDocument/2006/relationships/slideLayout" Target="../slideLayouts/slideLayout138.xml"/><Relationship Id="rId8" Type="http://schemas.openxmlformats.org/officeDocument/2006/relationships/slideLayout" Target="../slideLayouts/slideLayout139.xml"/><Relationship Id="rId9" Type="http://schemas.openxmlformats.org/officeDocument/2006/relationships/slideLayout" Target="../slideLayouts/slideLayout140.xml"/><Relationship Id="rId10" Type="http://schemas.openxmlformats.org/officeDocument/2006/relationships/slideLayout" Target="../slideLayouts/slideLayout141.xml"/><Relationship Id="rId11" Type="http://schemas.openxmlformats.org/officeDocument/2006/relationships/slideLayout" Target="../slideLayouts/slideLayout142.xml"/><Relationship Id="rId12" Type="http://schemas.openxmlformats.org/officeDocument/2006/relationships/slideLayout" Target="../slideLayouts/slideLayout143.xml"/><Relationship Id="rId13" Type="http://schemas.openxmlformats.org/officeDocument/2006/relationships/slideLayout" Target="../slideLayouts/slideLayout144.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7.xml"/><Relationship Id="rId3" Type="http://schemas.openxmlformats.org/officeDocument/2006/relationships/slideLayout" Target="../slideLayouts/slideLayout98.xml"/><Relationship Id="rId4" Type="http://schemas.openxmlformats.org/officeDocument/2006/relationships/slideLayout" Target="../slideLayouts/slideLayout99.xml"/><Relationship Id="rId5" Type="http://schemas.openxmlformats.org/officeDocument/2006/relationships/slideLayout" Target="../slideLayouts/slideLayout100.xml"/><Relationship Id="rId6" Type="http://schemas.openxmlformats.org/officeDocument/2006/relationships/slideLayout" Target="../slideLayouts/slideLayout101.xml"/><Relationship Id="rId7" Type="http://schemas.openxmlformats.org/officeDocument/2006/relationships/slideLayout" Target="../slideLayouts/slideLayout102.xml"/><Relationship Id="rId8" Type="http://schemas.openxmlformats.org/officeDocument/2006/relationships/slideLayout" Target="../slideLayouts/slideLayout103.xml"/><Relationship Id="rId9" Type="http://schemas.openxmlformats.org/officeDocument/2006/relationships/slideLayout" Target="../slideLayouts/slideLayout104.xml"/><Relationship Id="rId10" Type="http://schemas.openxmlformats.org/officeDocument/2006/relationships/slideLayout" Target="../slideLayouts/slideLayout105.xml"/><Relationship Id="rId11" Type="http://schemas.openxmlformats.org/officeDocument/2006/relationships/slideLayout" Target="../slideLayouts/slideLayout106.xml"/><Relationship Id="rId12" Type="http://schemas.openxmlformats.org/officeDocument/2006/relationships/slideLayout" Target="../slideLayouts/slideLayout107.xml"/><Relationship Id="rId13" Type="http://schemas.openxmlformats.org/officeDocument/2006/relationships/slideLayout" Target="../slideLayouts/slideLayout10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1"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2"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898989"/>
                </a:solidFill>
                <a:latin typeface="Times New Roman"/>
              </a:rPr>
              <a:t>&lt;date/time&gt;</a:t>
            </a:r>
            <a:endParaRPr b="0" lang="en-US" sz="900" spc="-1" strike="noStrike">
              <a:latin typeface="Times New Roman"/>
            </a:endParaRPr>
          </a:p>
        </p:txBody>
      </p:sp>
      <p:sp>
        <p:nvSpPr>
          <p:cNvPr id="3"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4"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5E2615ED-3A1C-424E-8429-F138F006B46D}" type="slidenum">
              <a:rPr b="0" lang="en-US" sz="900" spc="-1" strike="noStrike">
                <a:solidFill>
                  <a:srgbClr val="898989"/>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0"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371"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372"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373"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374"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0B7D26A2-CB54-4D5A-9103-4D01B5CDDAEC}"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1"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412"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413"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414"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415"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995BEEE5-ABF3-4EB7-91B2-A5875C97DD99}"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2"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453"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454"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455"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456"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595BBB46-2AB8-4863-98AB-441701852F82}"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42"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43"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44"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45"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5BF6698C-D5D6-472B-9F7E-D1C1EB787906}"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2" name="Picture 2" descr=""/>
          <p:cNvPicPr/>
          <p:nvPr/>
        </p:nvPicPr>
        <p:blipFill>
          <a:blip r:embed="rId2"/>
          <a:stretch/>
        </p:blipFill>
        <p:spPr>
          <a:xfrm>
            <a:off x="8175600" y="6299280"/>
            <a:ext cx="900000" cy="490320"/>
          </a:xfrm>
          <a:prstGeom prst="rect">
            <a:avLst/>
          </a:prstGeom>
          <a:ln>
            <a:noFill/>
          </a:ln>
        </p:spPr>
      </p:pic>
      <p:sp>
        <p:nvSpPr>
          <p:cNvPr id="83"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84"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85"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86"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87"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6917F376-FEC0-4201-BBD3-4A4BC7C80A95}"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125"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126"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127"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128"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202AB233-CBA9-4B38-913C-3E369E55BFCD}"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166"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167"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168"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169"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85DEFE62-C06E-4435-AC46-BFA6A53EAE1E}"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207"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208"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209"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210"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1F0FFA39-7510-4497-90DF-2C77B015D999}"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248"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249"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250"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251"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8E954AF8-94C3-41E5-BCA3-9BC292797898}"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289"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290"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291"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292"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D668B69E-9235-413B-8FC8-6BEF13CB793D}"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PlaceHolder 1"/>
          <p:cNvSpPr>
            <a:spLocks noGrp="1"/>
          </p:cNvSpPr>
          <p:nvPr>
            <p:ph type="title"/>
          </p:nvPr>
        </p:nvSpPr>
        <p:spPr>
          <a:xfrm>
            <a:off x="628560" y="365040"/>
            <a:ext cx="7886880" cy="1325520"/>
          </a:xfrm>
          <a:prstGeom prst="rect">
            <a:avLst/>
          </a:prstGeom>
        </p:spPr>
        <p:txBody>
          <a:bodyPr lIns="90000" rIns="90000" tIns="46800" bIns="46800" anchor="ctr">
            <a:noAutofit/>
          </a:bodyPr>
          <a:p>
            <a:r>
              <a:rPr b="0" lang="en-US" sz="3300" spc="-1" strike="noStrike">
                <a:solidFill>
                  <a:srgbClr val="000000"/>
                </a:solidFill>
                <a:latin typeface="Calibri Light"/>
              </a:rPr>
              <a:t>Click to edit the title text format</a:t>
            </a:r>
            <a:endParaRPr b="0" lang="en-US" sz="3300" spc="-1" strike="noStrike">
              <a:solidFill>
                <a:srgbClr val="000000"/>
              </a:solidFill>
              <a:latin typeface="Calibri Light"/>
            </a:endParaRPr>
          </a:p>
        </p:txBody>
      </p:sp>
      <p:sp>
        <p:nvSpPr>
          <p:cNvPr id="330" name="PlaceHolder 2"/>
          <p:cNvSpPr>
            <a:spLocks noGrp="1"/>
          </p:cNvSpPr>
          <p:nvPr>
            <p:ph type="body"/>
          </p:nvPr>
        </p:nvSpPr>
        <p:spPr>
          <a:xfrm>
            <a:off x="628560" y="1825200"/>
            <a:ext cx="7886880" cy="4351320"/>
          </a:xfrm>
          <a:prstGeom prst="rect">
            <a:avLst/>
          </a:prstGeom>
        </p:spPr>
        <p:txBody>
          <a:bodyPr lIns="90000" rIns="90000" tIns="46800" bIns="46800">
            <a:normAutofit/>
          </a:bodyPr>
          <a:p>
            <a:pPr marL="171360" indent="-171360">
              <a:spcBef>
                <a:spcPts val="748"/>
              </a:spcBef>
              <a:buClr>
                <a:srgbClr val="000000"/>
              </a:buClr>
              <a:buFont typeface="Arial"/>
              <a:buChar char="•"/>
            </a:pPr>
            <a:r>
              <a:rPr b="0" lang="en-US" sz="2100" spc="-1" strike="noStrike">
                <a:solidFill>
                  <a:srgbClr val="000000"/>
                </a:solidFill>
                <a:latin typeface="Calibri"/>
              </a:rPr>
              <a:t>Click to edit the outline text format</a:t>
            </a:r>
            <a:endParaRPr b="0" lang="en-US" sz="2100" spc="-1" strike="noStrike">
              <a:solidFill>
                <a:srgbClr val="000000"/>
              </a:solidFill>
              <a:latin typeface="Calibri"/>
            </a:endParaRPr>
          </a:p>
          <a:p>
            <a:pPr lvl="1" marL="514080" indent="-171360">
              <a:spcBef>
                <a:spcPts val="748"/>
              </a:spcBef>
              <a:buClr>
                <a:srgbClr val="000000"/>
              </a:buClr>
              <a:buFont typeface="Arial"/>
              <a:buChar char="•"/>
            </a:pPr>
            <a:r>
              <a:rPr b="0" lang="en-US" sz="2100" spc="-1" strike="noStrike">
                <a:solidFill>
                  <a:srgbClr val="000000"/>
                </a:solidFill>
                <a:latin typeface="Calibri"/>
              </a:rPr>
              <a:t>Second Outline Level</a:t>
            </a:r>
            <a:endParaRPr b="0" lang="en-US" sz="2100" spc="-1" strike="noStrike">
              <a:solidFill>
                <a:srgbClr val="000000"/>
              </a:solidFill>
              <a:latin typeface="Calibri"/>
            </a:endParaRPr>
          </a:p>
          <a:p>
            <a:pPr lvl="2" marL="857160" indent="-171360">
              <a:spcBef>
                <a:spcPts val="748"/>
              </a:spcBef>
              <a:buClr>
                <a:srgbClr val="000000"/>
              </a:buClr>
              <a:buFont typeface="Arial"/>
              <a:buChar char="•"/>
            </a:pPr>
            <a:r>
              <a:rPr b="0" lang="en-US" sz="2100" spc="-1" strike="noStrike">
                <a:solidFill>
                  <a:srgbClr val="000000"/>
                </a:solidFill>
                <a:latin typeface="Calibri"/>
              </a:rPr>
              <a:t>Third Outline Level</a:t>
            </a:r>
            <a:endParaRPr b="0" lang="en-US" sz="2100" spc="-1" strike="noStrike">
              <a:solidFill>
                <a:srgbClr val="000000"/>
              </a:solidFill>
              <a:latin typeface="Calibri"/>
            </a:endParaRPr>
          </a:p>
          <a:p>
            <a:pPr lvl="3" marL="1199880" indent="-171360">
              <a:spcBef>
                <a:spcPts val="748"/>
              </a:spcBef>
              <a:buClr>
                <a:srgbClr val="000000"/>
              </a:buClr>
              <a:buFont typeface="Arial"/>
              <a:buChar char="•"/>
            </a:pPr>
            <a:r>
              <a:rPr b="0" lang="en-US" sz="2100" spc="-1" strike="noStrike">
                <a:solidFill>
                  <a:srgbClr val="000000"/>
                </a:solidFill>
                <a:latin typeface="Calibri"/>
              </a:rPr>
              <a:t>Fourth Outline Level</a:t>
            </a:r>
            <a:endParaRPr b="0" lang="en-US" sz="2100" spc="-1" strike="noStrike">
              <a:solidFill>
                <a:srgbClr val="000000"/>
              </a:solidFill>
              <a:latin typeface="Calibri"/>
            </a:endParaRPr>
          </a:p>
          <a:p>
            <a:pPr lvl="4" marL="1542960" indent="-171360">
              <a:spcBef>
                <a:spcPts val="748"/>
              </a:spcBef>
              <a:buClr>
                <a:srgbClr val="000000"/>
              </a:buClr>
              <a:buFont typeface="Arial"/>
              <a:buChar char="•"/>
            </a:pPr>
            <a:r>
              <a:rPr b="0" lang="en-US" sz="2100" spc="-1" strike="noStrike">
                <a:solidFill>
                  <a:srgbClr val="000000"/>
                </a:solidFill>
                <a:latin typeface="Calibri"/>
              </a:rPr>
              <a:t>Fifth Outline Level</a:t>
            </a:r>
            <a:endParaRPr b="0" lang="en-US" sz="2100" spc="-1" strike="noStrike">
              <a:solidFill>
                <a:srgbClr val="000000"/>
              </a:solidFill>
              <a:latin typeface="Calibri"/>
            </a:endParaRPr>
          </a:p>
          <a:p>
            <a:pPr lvl="5" marL="1542960" indent="-171360">
              <a:spcBef>
                <a:spcPts val="748"/>
              </a:spcBef>
              <a:buClr>
                <a:srgbClr val="000000"/>
              </a:buClr>
              <a:buFont typeface="Arial"/>
              <a:buChar char="•"/>
            </a:pPr>
            <a:r>
              <a:rPr b="0" lang="en-US" sz="2100" spc="-1" strike="noStrike">
                <a:solidFill>
                  <a:srgbClr val="000000"/>
                </a:solidFill>
                <a:latin typeface="Calibri"/>
              </a:rPr>
              <a:t>Sixth Outline Level</a:t>
            </a:r>
            <a:endParaRPr b="0" lang="en-US" sz="2100" spc="-1" strike="noStrike">
              <a:solidFill>
                <a:srgbClr val="000000"/>
              </a:solidFill>
              <a:latin typeface="Calibri"/>
            </a:endParaRPr>
          </a:p>
          <a:p>
            <a:pPr lvl="6" marL="1542960" indent="-171360">
              <a:spcBef>
                <a:spcPts val="748"/>
              </a:spcBef>
              <a:buClr>
                <a:srgbClr val="000000"/>
              </a:buClr>
              <a:buFont typeface="Arial"/>
              <a:buChar char="•"/>
            </a:pPr>
            <a:r>
              <a:rPr b="0" lang="en-US" sz="2100" spc="-1" strike="noStrike">
                <a:solidFill>
                  <a:srgbClr val="000000"/>
                </a:solidFill>
                <a:latin typeface="Calibri"/>
              </a:rPr>
              <a:t>Seventh Outline Level</a:t>
            </a:r>
            <a:endParaRPr b="0" lang="en-US" sz="2100" spc="-1" strike="noStrike">
              <a:solidFill>
                <a:srgbClr val="000000"/>
              </a:solidFill>
              <a:latin typeface="Calibri"/>
            </a:endParaRPr>
          </a:p>
        </p:txBody>
      </p:sp>
      <p:sp>
        <p:nvSpPr>
          <p:cNvPr id="331" name="PlaceHolder 3"/>
          <p:cNvSpPr>
            <a:spLocks noGrp="1"/>
          </p:cNvSpPr>
          <p:nvPr>
            <p:ph type="dt"/>
          </p:nvPr>
        </p:nvSpPr>
        <p:spPr>
          <a:xfrm>
            <a:off x="628200" y="6356520"/>
            <a:ext cx="2057400" cy="365040"/>
          </a:xfrm>
          <a:prstGeom prst="rect">
            <a:avLst/>
          </a:prstGeom>
        </p:spPr>
        <p:txBody>
          <a:bodyPr lIns="90000" rIns="90000" tIns="46800" bIns="46800" anchor="ctr">
            <a:noAutofit/>
          </a:bodyPr>
          <a:p>
            <a:pPr/>
            <a:r>
              <a:rPr b="0" lang="en-US" sz="900" spc="-1" strike="noStrike">
                <a:solidFill>
                  <a:srgbClr val="9b9a98"/>
                </a:solidFill>
                <a:latin typeface="Times New Roman"/>
              </a:rPr>
              <a:t>&lt;date/time&gt;</a:t>
            </a:r>
            <a:endParaRPr b="0" lang="en-US" sz="900" spc="-1" strike="noStrike">
              <a:latin typeface="Times New Roman"/>
            </a:endParaRPr>
          </a:p>
        </p:txBody>
      </p:sp>
      <p:sp>
        <p:nvSpPr>
          <p:cNvPr id="332" name="PlaceHolder 4"/>
          <p:cNvSpPr>
            <a:spLocks noGrp="1"/>
          </p:cNvSpPr>
          <p:nvPr>
            <p:ph type="ftr"/>
          </p:nvPr>
        </p:nvSpPr>
        <p:spPr>
          <a:xfrm>
            <a:off x="3029040" y="6356520"/>
            <a:ext cx="3085920" cy="365040"/>
          </a:xfrm>
          <a:prstGeom prst="rect">
            <a:avLst/>
          </a:prstGeom>
        </p:spPr>
        <p:txBody>
          <a:bodyPr lIns="90000" rIns="90000" tIns="46800" bIns="46800" anchor="ctr">
            <a:noAutofit/>
          </a:bodyPr>
          <a:p>
            <a:pPr/>
            <a:endParaRPr b="0" lang="en-US" sz="2400" spc="-1" strike="noStrike">
              <a:solidFill>
                <a:srgbClr val="000000"/>
              </a:solidFill>
              <a:latin typeface="Times New Roman"/>
            </a:endParaRPr>
          </a:p>
        </p:txBody>
      </p:sp>
      <p:sp>
        <p:nvSpPr>
          <p:cNvPr id="333" name="PlaceHolder 5"/>
          <p:cNvSpPr>
            <a:spLocks noGrp="1"/>
          </p:cNvSpPr>
          <p:nvPr>
            <p:ph type="sldNum"/>
          </p:nvPr>
        </p:nvSpPr>
        <p:spPr>
          <a:xfrm>
            <a:off x="6457680" y="6356520"/>
            <a:ext cx="2057400" cy="365040"/>
          </a:xfrm>
          <a:prstGeom prst="rect">
            <a:avLst/>
          </a:prstGeom>
        </p:spPr>
        <p:txBody>
          <a:bodyPr lIns="90000" rIns="90000" tIns="46800" bIns="46800" anchor="ctr">
            <a:noAutofit/>
          </a:bodyPr>
          <a:p>
            <a:pPr algn="r"/>
            <a:fld id="{7E323A7C-4555-40D9-BEAF-3DB68CEB1B30}" type="slidenum">
              <a:rPr b="0" lang="en-US" sz="900" spc="-1" strike="noStrike">
                <a:solidFill>
                  <a:srgbClr val="9b9a98"/>
                </a:solidFill>
                <a:latin typeface="Times New Roman"/>
              </a:rPr>
              <a:t>&lt;number&gt;</a:t>
            </a:fld>
            <a:endParaRPr b="0" lang="en-US" sz="9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5.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5.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0" name="TextShape 1"/>
          <p:cNvSpPr txBox="1"/>
          <p:nvPr/>
        </p:nvSpPr>
        <p:spPr>
          <a:xfrm>
            <a:off x="114120" y="380880"/>
            <a:ext cx="8915400" cy="2664000"/>
          </a:xfrm>
          <a:prstGeom prst="rect">
            <a:avLst/>
          </a:prstGeom>
          <a:noFill/>
          <a:ln>
            <a:noFill/>
          </a:ln>
        </p:spPr>
        <p:txBody>
          <a:bodyPr anchor="ctr">
            <a:noAutofit/>
          </a:bodyPr>
          <a:p>
            <a:pPr algn="ctr">
              <a:lnSpc>
                <a:spcPct val="100000"/>
              </a:lnSpc>
            </a:pPr>
            <a:r>
              <a:rPr b="0" lang="en-US" sz="3600" spc="-1" strike="noStrike">
                <a:solidFill>
                  <a:srgbClr val="000000"/>
                </a:solidFill>
                <a:latin typeface="Calibri"/>
              </a:rPr>
              <a:t>USDA </a:t>
            </a:r>
            <a:br/>
            <a:r>
              <a:rPr b="0" lang="en-US" sz="3200" spc="-1" strike="noStrike">
                <a:solidFill>
                  <a:srgbClr val="000000"/>
                </a:solidFill>
                <a:latin typeface="Calibri"/>
              </a:rPr>
              <a:t>Natural Resources Conservation Service (NRCS) Environmental Quality Improvement Program (EQIP)</a:t>
            </a:r>
            <a:br/>
            <a:r>
              <a:rPr b="0" lang="en-US" sz="3200" spc="-1" strike="noStrike">
                <a:solidFill>
                  <a:srgbClr val="000000"/>
                </a:solidFill>
                <a:latin typeface="Calibri"/>
              </a:rPr>
              <a:t>Edwards Aquifer State Resource Concern (EA SRC)</a:t>
            </a:r>
            <a:br/>
            <a:endParaRPr b="0" lang="en-US" sz="3200" spc="-1" strike="noStrike">
              <a:solidFill>
                <a:srgbClr val="000000"/>
              </a:solidFill>
              <a:latin typeface="Calibri Light"/>
            </a:endParaRPr>
          </a:p>
        </p:txBody>
      </p:sp>
      <p:sp>
        <p:nvSpPr>
          <p:cNvPr id="501" name="TextShape 2"/>
          <p:cNvSpPr txBox="1"/>
          <p:nvPr/>
        </p:nvSpPr>
        <p:spPr>
          <a:xfrm>
            <a:off x="380880" y="5029200"/>
            <a:ext cx="8382240" cy="1125360"/>
          </a:xfrm>
          <a:prstGeom prst="rect">
            <a:avLst/>
          </a:prstGeom>
          <a:noFill/>
          <a:ln>
            <a:noFill/>
          </a:ln>
        </p:spPr>
        <p:txBody>
          <a:bodyPr>
            <a:normAutofit/>
          </a:bodyPr>
          <a:p>
            <a:pPr algn="ctr">
              <a:lnSpc>
                <a:spcPct val="100000"/>
              </a:lnSpc>
            </a:pPr>
            <a:r>
              <a:rPr b="0" lang="en-US" sz="2800" spc="-1" strike="noStrike">
                <a:solidFill>
                  <a:srgbClr val="000000"/>
                </a:solidFill>
                <a:latin typeface="Calibri"/>
              </a:rPr>
              <a:t>Jim Boenig, P.E.</a:t>
            </a:r>
            <a:endParaRPr b="0" lang="en-US" sz="2800" spc="-1" strike="noStrike">
              <a:solidFill>
                <a:srgbClr val="000000"/>
              </a:solidFill>
              <a:latin typeface="Calibri"/>
            </a:endParaRPr>
          </a:p>
          <a:p>
            <a:pPr algn="ctr">
              <a:lnSpc>
                <a:spcPct val="100000"/>
              </a:lnSpc>
            </a:pPr>
            <a:r>
              <a:rPr b="0" lang="en-US" sz="2800" spc="-1" strike="noStrike">
                <a:solidFill>
                  <a:srgbClr val="000000"/>
                </a:solidFill>
                <a:latin typeface="Calibri"/>
              </a:rPr>
              <a:t>Director of Aquifer Protection, EAA</a:t>
            </a:r>
            <a:endParaRPr b="0" lang="en-US" sz="2800" spc="-1" strike="noStrike">
              <a:solidFill>
                <a:srgbClr val="000000"/>
              </a:solidFill>
              <a:latin typeface="Calibri"/>
            </a:endParaRPr>
          </a:p>
        </p:txBody>
      </p:sp>
      <p:sp>
        <p:nvSpPr>
          <p:cNvPr id="502" name="CustomShape 3"/>
          <p:cNvSpPr/>
          <p:nvPr/>
        </p:nvSpPr>
        <p:spPr>
          <a:xfrm>
            <a:off x="533520" y="3352680"/>
            <a:ext cx="8381880" cy="1125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6800" bIns="46800">
            <a:normAutofit/>
          </a:bodyPr>
          <a:p>
            <a:pPr algn="ctr">
              <a:lnSpc>
                <a:spcPct val="100000"/>
              </a:lnSpc>
            </a:pPr>
            <a:r>
              <a:rPr b="1" lang="en-US" sz="3200" spc="-1" strike="noStrike">
                <a:solidFill>
                  <a:srgbClr val="000000"/>
                </a:solidFill>
                <a:latin typeface="Calibri"/>
              </a:rPr>
              <a:t>EA SRC Program Summary</a:t>
            </a:r>
            <a:endParaRPr b="0" lang="en-US" sz="3200" spc="-1" strike="noStrike">
              <a:solidFill>
                <a:srgbClr val="000000"/>
              </a:solidFill>
              <a:latin typeface="Times New Roman"/>
            </a:endParaRPr>
          </a:p>
          <a:p>
            <a:pPr algn="ctr">
              <a:lnSpc>
                <a:spcPct val="100000"/>
              </a:lnSpc>
            </a:pPr>
            <a:endParaRPr b="0" lang="en-US" sz="3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1" name="TextShape 1"/>
          <p:cNvSpPr txBox="1"/>
          <p:nvPr/>
        </p:nvSpPr>
        <p:spPr>
          <a:xfrm>
            <a:off x="762120" y="304560"/>
            <a:ext cx="8076960" cy="1066680"/>
          </a:xfrm>
          <a:prstGeom prst="rect">
            <a:avLst/>
          </a:prstGeom>
          <a:noFill/>
          <a:ln>
            <a:noFill/>
          </a:ln>
        </p:spPr>
        <p:txBody>
          <a:bodyPr anchor="ctr">
            <a:noAutofit/>
          </a:bodyPr>
          <a:p>
            <a:pPr>
              <a:lnSpc>
                <a:spcPct val="90000"/>
              </a:lnSpc>
            </a:pPr>
            <a:r>
              <a:rPr b="0" lang="en-US" sz="3600" spc="-1" strike="noStrike">
                <a:solidFill>
                  <a:srgbClr val="000000"/>
                </a:solidFill>
                <a:latin typeface="Calibri"/>
              </a:rPr>
              <a:t>Local Partners/ Community Outreach</a:t>
            </a:r>
            <a:endParaRPr b="0" lang="en-US" sz="3600" spc="-1" strike="noStrike">
              <a:solidFill>
                <a:srgbClr val="000000"/>
              </a:solidFill>
              <a:latin typeface="Calibri Light"/>
            </a:endParaRPr>
          </a:p>
        </p:txBody>
      </p:sp>
      <p:sp>
        <p:nvSpPr>
          <p:cNvPr id="522" name="TextShape 2"/>
          <p:cNvSpPr txBox="1"/>
          <p:nvPr/>
        </p:nvSpPr>
        <p:spPr>
          <a:xfrm>
            <a:off x="380880" y="1389240"/>
            <a:ext cx="8382240" cy="4572000"/>
          </a:xfrm>
          <a:prstGeom prst="rect">
            <a:avLst/>
          </a:prstGeom>
          <a:noFill/>
          <a:ln>
            <a:noFill/>
          </a:ln>
        </p:spPr>
        <p:txBody>
          <a:bodyPr>
            <a:normAutofit/>
          </a:bodyPr>
          <a:p>
            <a:pPr marL="171360" indent="-171360">
              <a:lnSpc>
                <a:spcPct val="150000"/>
              </a:lnSpc>
              <a:spcBef>
                <a:spcPts val="748"/>
              </a:spcBef>
              <a:buClr>
                <a:srgbClr val="000000"/>
              </a:buClr>
              <a:buFont typeface="Arial"/>
              <a:buChar char="•"/>
            </a:pPr>
            <a:r>
              <a:rPr b="0" lang="en-US" sz="2000" spc="-1" strike="noStrike">
                <a:solidFill>
                  <a:srgbClr val="000000"/>
                </a:solidFill>
                <a:latin typeface="Calibri"/>
                <a:ea typeface="Times New Roman"/>
              </a:rPr>
              <a:t>Develop partnerships with Agricultural organizations</a:t>
            </a:r>
            <a:endParaRPr b="0" lang="en-US" sz="2000" spc="-1" strike="noStrike">
              <a:solidFill>
                <a:srgbClr val="000000"/>
              </a:solidFill>
              <a:latin typeface="Calibri"/>
            </a:endParaRPr>
          </a:p>
          <a:p>
            <a:pPr lvl="1" marL="514080" indent="-171360">
              <a:lnSpc>
                <a:spcPct val="100000"/>
              </a:lnSpc>
              <a:spcBef>
                <a:spcPts val="598"/>
              </a:spcBef>
              <a:buClr>
                <a:srgbClr val="000000"/>
              </a:buClr>
              <a:buFont typeface="Arial"/>
              <a:buChar char="•"/>
            </a:pPr>
            <a:r>
              <a:rPr b="0" lang="en-US" sz="1800" spc="-1" strike="noStrike">
                <a:solidFill>
                  <a:srgbClr val="000000"/>
                </a:solidFill>
                <a:latin typeface="Calibri"/>
                <a:ea typeface="Times New Roman"/>
              </a:rPr>
              <a:t>Farm Bureau</a:t>
            </a:r>
            <a:endParaRPr b="0" lang="en-US" sz="1800" spc="-1" strike="noStrike">
              <a:solidFill>
                <a:srgbClr val="000000"/>
              </a:solidFill>
              <a:latin typeface="Calibri"/>
            </a:endParaRPr>
          </a:p>
          <a:p>
            <a:pPr lvl="1" marL="514080" indent="-171360">
              <a:lnSpc>
                <a:spcPct val="100000"/>
              </a:lnSpc>
              <a:spcBef>
                <a:spcPts val="598"/>
              </a:spcBef>
              <a:buClr>
                <a:srgbClr val="000000"/>
              </a:buClr>
              <a:buFont typeface="Arial"/>
              <a:buChar char="•"/>
            </a:pPr>
            <a:r>
              <a:rPr b="0" lang="en-US" sz="1800" spc="-1" strike="noStrike">
                <a:solidFill>
                  <a:srgbClr val="000000"/>
                </a:solidFill>
                <a:latin typeface="Calibri"/>
                <a:ea typeface="Times New Roman"/>
              </a:rPr>
              <a:t>Soil &amp; Water Conservation Districts</a:t>
            </a:r>
            <a:endParaRPr b="0" lang="en-US" sz="1800" spc="-1" strike="noStrike">
              <a:solidFill>
                <a:srgbClr val="000000"/>
              </a:solidFill>
              <a:latin typeface="Calibri"/>
            </a:endParaRPr>
          </a:p>
          <a:p>
            <a:pPr lvl="1" marL="514080" indent="-171360">
              <a:lnSpc>
                <a:spcPct val="100000"/>
              </a:lnSpc>
              <a:spcBef>
                <a:spcPts val="598"/>
              </a:spcBef>
              <a:buClr>
                <a:srgbClr val="000000"/>
              </a:buClr>
              <a:buFont typeface="Arial"/>
              <a:buChar char="•"/>
            </a:pPr>
            <a:r>
              <a:rPr b="0" lang="en-US" sz="1800" spc="-1" strike="noStrike">
                <a:solidFill>
                  <a:srgbClr val="000000"/>
                </a:solidFill>
                <a:latin typeface="Calibri"/>
                <a:ea typeface="Times New Roman"/>
              </a:rPr>
              <a:t>Local Groundwater Districts and River Authorities</a:t>
            </a:r>
            <a:endParaRPr b="0" lang="en-US" sz="1800" spc="-1" strike="noStrike">
              <a:solidFill>
                <a:srgbClr val="000000"/>
              </a:solidFill>
              <a:latin typeface="Calibri"/>
            </a:endParaRPr>
          </a:p>
          <a:p>
            <a:pPr marL="171360" indent="-171360">
              <a:lnSpc>
                <a:spcPct val="150000"/>
              </a:lnSpc>
              <a:spcBef>
                <a:spcPts val="748"/>
              </a:spcBef>
              <a:buClr>
                <a:srgbClr val="000000"/>
              </a:buClr>
              <a:buFont typeface="Arial"/>
              <a:buChar char="•"/>
            </a:pPr>
            <a:r>
              <a:rPr b="0" lang="en-US" sz="2000" spc="-1" strike="noStrike">
                <a:solidFill>
                  <a:srgbClr val="000000"/>
                </a:solidFill>
                <a:latin typeface="Calibri"/>
                <a:ea typeface="Times New Roman"/>
              </a:rPr>
              <a:t>Provide community outreach and educational meeting(s).</a:t>
            </a:r>
            <a:endParaRPr b="0" lang="en-US" sz="2000" spc="-1" strike="noStrike">
              <a:solidFill>
                <a:srgbClr val="000000"/>
              </a:solidFill>
              <a:latin typeface="Calibri"/>
            </a:endParaRPr>
          </a:p>
          <a:p>
            <a:pPr lvl="1" marL="514080" indent="-171360">
              <a:lnSpc>
                <a:spcPct val="100000"/>
              </a:lnSpc>
              <a:spcBef>
                <a:spcPts val="598"/>
              </a:spcBef>
              <a:buClr>
                <a:srgbClr val="000000"/>
              </a:buClr>
              <a:buFont typeface="Arial"/>
              <a:buChar char="•"/>
            </a:pPr>
            <a:r>
              <a:rPr b="0" lang="en-US" sz="1800" spc="-1" strike="noStrike">
                <a:solidFill>
                  <a:srgbClr val="000000"/>
                </a:solidFill>
                <a:latin typeface="Calibri"/>
                <a:ea typeface="Times New Roman"/>
              </a:rPr>
              <a:t>Inform Ag Producers within the EA SRC focusing on Uvalde, Medina, Bexar, Comal, and Hays Counties.</a:t>
            </a:r>
            <a:endParaRPr b="0" lang="en-US" sz="1800" spc="-1" strike="noStrike">
              <a:solidFill>
                <a:srgbClr val="000000"/>
              </a:solidFill>
              <a:latin typeface="Calibri"/>
            </a:endParaRPr>
          </a:p>
          <a:p>
            <a:pPr lvl="1" marL="514080" indent="-171360">
              <a:lnSpc>
                <a:spcPct val="100000"/>
              </a:lnSpc>
              <a:spcBef>
                <a:spcPts val="598"/>
              </a:spcBef>
              <a:buClr>
                <a:srgbClr val="000000"/>
              </a:buClr>
              <a:buFont typeface="Arial"/>
              <a:buChar char="•"/>
            </a:pPr>
            <a:r>
              <a:rPr b="0" lang="en-US" sz="1800" spc="-1" strike="noStrike">
                <a:solidFill>
                  <a:srgbClr val="000000"/>
                </a:solidFill>
                <a:latin typeface="Calibri"/>
                <a:ea typeface="Times New Roman"/>
              </a:rPr>
              <a:t>Obtain feedback from the Ag community for program improvements which can be made on an annual </a:t>
            </a:r>
            <a:r>
              <a:rPr b="0" lang="en-US" sz="1700" spc="-1" strike="noStrike">
                <a:solidFill>
                  <a:srgbClr val="000000"/>
                </a:solidFill>
                <a:latin typeface="Calibri"/>
                <a:ea typeface="Times New Roman"/>
              </a:rPr>
              <a:t>basis.</a:t>
            </a:r>
            <a:endParaRPr b="0" lang="en-US" sz="1700" spc="-1" strike="noStrike">
              <a:solidFill>
                <a:srgbClr val="000000"/>
              </a:solidFill>
              <a:latin typeface="Calibri"/>
            </a:endParaRPr>
          </a:p>
          <a:p>
            <a:pPr lvl="1" marL="514080" indent="-171360">
              <a:lnSpc>
                <a:spcPct val="100000"/>
              </a:lnSpc>
              <a:spcBef>
                <a:spcPts val="598"/>
              </a:spcBef>
              <a:buClr>
                <a:srgbClr val="000000"/>
              </a:buClr>
              <a:buFont typeface="Arial"/>
              <a:buChar char="•"/>
            </a:pPr>
            <a:r>
              <a:rPr b="0" lang="en-US" sz="1800" spc="-1" strike="noStrike">
                <a:solidFill>
                  <a:srgbClr val="000000"/>
                </a:solidFill>
                <a:latin typeface="Calibri"/>
                <a:ea typeface="Times New Roman"/>
              </a:rPr>
              <a:t>Provide case studies of property and watershed improvement impacts for selected Owners willing to participate.</a:t>
            </a:r>
            <a:endParaRPr b="0" lang="en-US" sz="1800" spc="-1" strike="noStrike">
              <a:solidFill>
                <a:srgbClr val="000000"/>
              </a:solidFill>
              <a:latin typeface="Calibri"/>
            </a:endParaRPr>
          </a:p>
          <a:p>
            <a:pPr marL="171360" indent="-171360">
              <a:lnSpc>
                <a:spcPct val="150000"/>
              </a:lnSpc>
              <a:spcBef>
                <a:spcPts val="748"/>
              </a:spcBef>
              <a:buClr>
                <a:srgbClr val="000000"/>
              </a:buClr>
              <a:buFont typeface="Arial"/>
              <a:buChar char="•"/>
            </a:pPr>
            <a:endParaRPr b="0" lang="en-US" sz="1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3" name="TextShape 1"/>
          <p:cNvSpPr txBox="1"/>
          <p:nvPr/>
        </p:nvSpPr>
        <p:spPr>
          <a:xfrm>
            <a:off x="762120" y="304560"/>
            <a:ext cx="8076960" cy="1066680"/>
          </a:xfrm>
          <a:prstGeom prst="rect">
            <a:avLst/>
          </a:prstGeom>
          <a:noFill/>
          <a:ln>
            <a:noFill/>
          </a:ln>
        </p:spPr>
        <p:txBody>
          <a:bodyPr anchor="ctr">
            <a:noAutofit/>
          </a:bodyPr>
          <a:p>
            <a:pPr>
              <a:lnSpc>
                <a:spcPct val="100000"/>
              </a:lnSpc>
            </a:pPr>
            <a:r>
              <a:rPr b="0" lang="en-US" sz="3600" spc="-1" strike="noStrike">
                <a:solidFill>
                  <a:srgbClr val="000000"/>
                </a:solidFill>
                <a:latin typeface="Calibri"/>
              </a:rPr>
              <a:t>Annual Program Schedule (Approximate)</a:t>
            </a:r>
            <a:endParaRPr b="0" lang="en-US" sz="3600" spc="-1" strike="noStrike">
              <a:solidFill>
                <a:srgbClr val="000000"/>
              </a:solidFill>
              <a:latin typeface="Calibri Light"/>
            </a:endParaRPr>
          </a:p>
        </p:txBody>
      </p:sp>
      <p:sp>
        <p:nvSpPr>
          <p:cNvPr id="524" name="TextShape 2"/>
          <p:cNvSpPr txBox="1"/>
          <p:nvPr/>
        </p:nvSpPr>
        <p:spPr>
          <a:xfrm>
            <a:off x="380880" y="1389240"/>
            <a:ext cx="8382240" cy="4572000"/>
          </a:xfrm>
          <a:prstGeom prst="rect">
            <a:avLst/>
          </a:prstGeom>
          <a:noFill/>
          <a:ln>
            <a:noFill/>
          </a:ln>
        </p:spPr>
        <p:txBody>
          <a:bodyPr>
            <a:normAutofit/>
          </a:bodyPr>
          <a:p>
            <a:pPr marL="342720" indent="-342720">
              <a:lnSpc>
                <a:spcPts val="3300"/>
              </a:lnSpc>
              <a:spcAft>
                <a:spcPts val="598"/>
              </a:spcAft>
              <a:buClr>
                <a:srgbClr val="000000"/>
              </a:buClr>
              <a:buFont typeface="Wingdings" charset="2"/>
              <a:buChar char=""/>
            </a:pPr>
            <a:r>
              <a:rPr b="0" lang="en-US" sz="2000" spc="-1" strike="noStrike">
                <a:solidFill>
                  <a:srgbClr val="000000"/>
                </a:solidFill>
                <a:latin typeface="Calibri"/>
              </a:rPr>
              <a:t>NRCS Notification of annual EA SRC EQIP Funding</a:t>
            </a:r>
            <a:r>
              <a:rPr b="0" lang="en-US" sz="2000" spc="-1" strike="noStrike">
                <a:solidFill>
                  <a:srgbClr val="000000"/>
                </a:solidFill>
                <a:latin typeface="Calibri"/>
              </a:rPr>
              <a:t>	</a:t>
            </a:r>
            <a:r>
              <a:rPr b="0" lang="en-US" sz="2000" spc="-1" strike="noStrike">
                <a:solidFill>
                  <a:srgbClr val="000000"/>
                </a:solidFill>
                <a:latin typeface="Calibri"/>
              </a:rPr>
              <a:t>	</a:t>
            </a:r>
            <a:r>
              <a:rPr b="0" lang="en-US" sz="2000" spc="-1" strike="noStrike">
                <a:solidFill>
                  <a:srgbClr val="000000"/>
                </a:solidFill>
                <a:latin typeface="Calibri"/>
              </a:rPr>
              <a:t>Nov - Feb</a:t>
            </a:r>
            <a:endParaRPr b="0" lang="en-US" sz="2000" spc="-1" strike="noStrike">
              <a:solidFill>
                <a:srgbClr val="000000"/>
              </a:solidFill>
              <a:latin typeface="Calibri"/>
            </a:endParaRPr>
          </a:p>
          <a:p>
            <a:pPr marL="342720" indent="-342720">
              <a:lnSpc>
                <a:spcPts val="3300"/>
              </a:lnSpc>
              <a:spcAft>
                <a:spcPts val="598"/>
              </a:spcAft>
              <a:buClr>
                <a:srgbClr val="000000"/>
              </a:buClr>
              <a:buFont typeface="Wingdings" charset="2"/>
              <a:buChar char=""/>
            </a:pPr>
            <a:r>
              <a:rPr b="0" lang="en-US" sz="2000" spc="-1" strike="noStrike">
                <a:solidFill>
                  <a:srgbClr val="000000"/>
                </a:solidFill>
                <a:latin typeface="Calibri"/>
              </a:rPr>
              <a:t>NRCS EQIP Evaluation of Applicants</a:t>
            </a:r>
            <a:r>
              <a:rPr b="0" lang="en-US" sz="2000" spc="-1" strike="noStrike">
                <a:solidFill>
                  <a:srgbClr val="000000"/>
                </a:solidFill>
                <a:latin typeface="Calibri"/>
              </a:rPr>
              <a:t>	</a:t>
            </a:r>
            <a:r>
              <a:rPr b="0" lang="en-US" sz="2000" spc="-1" strike="noStrike">
                <a:solidFill>
                  <a:srgbClr val="000000"/>
                </a:solidFill>
                <a:latin typeface="Calibri"/>
              </a:rPr>
              <a:t>	</a:t>
            </a:r>
            <a:r>
              <a:rPr b="0" lang="en-US" sz="2000" spc="-1" strike="noStrike">
                <a:solidFill>
                  <a:srgbClr val="000000"/>
                </a:solidFill>
                <a:latin typeface="Calibri"/>
              </a:rPr>
              <a:t>	</a:t>
            </a:r>
            <a:r>
              <a:rPr b="0" lang="en-US" sz="2000" spc="-1" strike="noStrike">
                <a:solidFill>
                  <a:srgbClr val="000000"/>
                </a:solidFill>
                <a:latin typeface="Calibri"/>
              </a:rPr>
              <a:t>Multiple, TBD</a:t>
            </a:r>
            <a:endParaRPr b="0" lang="en-US" sz="2000" spc="-1" strike="noStrike">
              <a:solidFill>
                <a:srgbClr val="000000"/>
              </a:solidFill>
              <a:latin typeface="Calibri"/>
            </a:endParaRPr>
          </a:p>
          <a:p>
            <a:pPr marL="342720" indent="-342720">
              <a:lnSpc>
                <a:spcPts val="3300"/>
              </a:lnSpc>
              <a:spcAft>
                <a:spcPts val="598"/>
              </a:spcAft>
              <a:buClr>
                <a:srgbClr val="000000"/>
              </a:buClr>
              <a:buFont typeface="Wingdings" charset="2"/>
              <a:buChar char=""/>
            </a:pPr>
            <a:r>
              <a:rPr b="0" lang="en-US" sz="2000" spc="-1" strike="noStrike">
                <a:solidFill>
                  <a:srgbClr val="000000"/>
                </a:solidFill>
                <a:latin typeface="Calibri"/>
              </a:rPr>
              <a:t>NRCS initiates EQIP Contracts</a:t>
            </a:r>
            <a:r>
              <a:rPr b="0" lang="en-US" sz="2000" spc="-1" strike="noStrike">
                <a:solidFill>
                  <a:srgbClr val="000000"/>
                </a:solidFill>
                <a:latin typeface="Calibri"/>
              </a:rPr>
              <a:t>	</a:t>
            </a:r>
            <a:r>
              <a:rPr b="0" lang="en-US" sz="2000" spc="-1" strike="noStrike">
                <a:solidFill>
                  <a:srgbClr val="000000"/>
                </a:solidFill>
                <a:latin typeface="Calibri"/>
              </a:rPr>
              <a:t>	</a:t>
            </a:r>
            <a:r>
              <a:rPr b="0" lang="en-US" sz="2000" spc="-1" strike="noStrike">
                <a:solidFill>
                  <a:srgbClr val="000000"/>
                </a:solidFill>
                <a:latin typeface="Calibri"/>
              </a:rPr>
              <a:t>	</a:t>
            </a:r>
            <a:r>
              <a:rPr b="0" lang="en-US" sz="2000" spc="-1" strike="noStrike">
                <a:solidFill>
                  <a:srgbClr val="000000"/>
                </a:solidFill>
                <a:latin typeface="Calibri"/>
              </a:rPr>
              <a:t>	</a:t>
            </a:r>
            <a:r>
              <a:rPr b="0" lang="en-US" sz="2000" spc="-1" strike="noStrike">
                <a:solidFill>
                  <a:srgbClr val="000000"/>
                </a:solidFill>
                <a:latin typeface="Calibri"/>
              </a:rPr>
              <a:t>Multiple, TBD</a:t>
            </a:r>
            <a:endParaRPr b="0" lang="en-US" sz="2000" spc="-1" strike="noStrike">
              <a:solidFill>
                <a:srgbClr val="000000"/>
              </a:solidFill>
              <a:latin typeface="Calibri"/>
            </a:endParaRPr>
          </a:p>
          <a:p>
            <a:pPr marL="342720" indent="-342720">
              <a:lnSpc>
                <a:spcPts val="3300"/>
              </a:lnSpc>
              <a:spcAft>
                <a:spcPts val="598"/>
              </a:spcAft>
              <a:buClr>
                <a:srgbClr val="000000"/>
              </a:buClr>
              <a:buFont typeface="Wingdings" charset="2"/>
              <a:buChar char=""/>
            </a:pPr>
            <a:r>
              <a:rPr b="0" lang="en-US" sz="2000" spc="-1" strike="noStrike">
                <a:solidFill>
                  <a:srgbClr val="000000"/>
                </a:solidFill>
                <a:latin typeface="Calibri"/>
              </a:rPr>
              <a:t>Outreach and Monitor the EA SRC Program</a:t>
            </a:r>
            <a:r>
              <a:rPr b="0" lang="en-US" sz="2000" spc="-1" strike="noStrike">
                <a:solidFill>
                  <a:srgbClr val="000000"/>
                </a:solidFill>
                <a:latin typeface="Calibri"/>
              </a:rPr>
              <a:t>	</a:t>
            </a:r>
            <a:r>
              <a:rPr b="0" lang="en-US" sz="2000" spc="-1" strike="noStrike">
                <a:solidFill>
                  <a:srgbClr val="000000"/>
                </a:solidFill>
                <a:latin typeface="Calibri"/>
              </a:rPr>
              <a:t>	</a:t>
            </a:r>
            <a:r>
              <a:rPr b="0" lang="en-US" sz="2000" spc="-1" strike="noStrike">
                <a:solidFill>
                  <a:srgbClr val="000000"/>
                </a:solidFill>
                <a:latin typeface="Calibri"/>
              </a:rPr>
              <a:t>Apr - Dec</a:t>
            </a:r>
            <a:endParaRPr b="0" lang="en-US" sz="2000" spc="-1" strike="noStrike">
              <a:solidFill>
                <a:srgbClr val="000000"/>
              </a:solidFill>
              <a:latin typeface="Calibri"/>
            </a:endParaRPr>
          </a:p>
          <a:p>
            <a:pPr marL="342720" indent="-342720">
              <a:lnSpc>
                <a:spcPts val="3300"/>
              </a:lnSpc>
              <a:spcAft>
                <a:spcPts val="598"/>
              </a:spcAft>
              <a:buClr>
                <a:srgbClr val="000000"/>
              </a:buClr>
              <a:buFont typeface="Wingdings" charset="2"/>
              <a:buChar char=""/>
            </a:pPr>
            <a:r>
              <a:rPr b="0" lang="en-US" sz="2000" spc="-1" strike="noStrike">
                <a:solidFill>
                  <a:srgbClr val="000000"/>
                </a:solidFill>
                <a:latin typeface="Calibri"/>
              </a:rPr>
              <a:t>Develop EAA program budget for following year</a:t>
            </a:r>
            <a:r>
              <a:rPr b="0" lang="en-US" sz="2000" spc="-1" strike="noStrike">
                <a:solidFill>
                  <a:srgbClr val="000000"/>
                </a:solidFill>
                <a:latin typeface="Calibri"/>
              </a:rPr>
              <a:t>	</a:t>
            </a:r>
            <a:r>
              <a:rPr b="0" lang="en-US" sz="2000" spc="-1" strike="noStrike">
                <a:solidFill>
                  <a:srgbClr val="000000"/>
                </a:solidFill>
                <a:latin typeface="Calibri"/>
              </a:rPr>
              <a:t>	</a:t>
            </a:r>
            <a:r>
              <a:rPr b="0" lang="en-US" sz="2000" spc="-1" strike="noStrike">
                <a:solidFill>
                  <a:srgbClr val="000000"/>
                </a:solidFill>
                <a:latin typeface="Calibri"/>
              </a:rPr>
              <a:t>Jun - Sep</a:t>
            </a:r>
            <a:endParaRPr b="0" lang="en-US" sz="2000" spc="-1" strike="noStrike">
              <a:solidFill>
                <a:srgbClr val="000000"/>
              </a:solidFill>
              <a:latin typeface="Calibri"/>
            </a:endParaRPr>
          </a:p>
          <a:p>
            <a:pPr marL="342720" indent="-342720">
              <a:lnSpc>
                <a:spcPts val="3300"/>
              </a:lnSpc>
              <a:spcAft>
                <a:spcPts val="598"/>
              </a:spcAft>
              <a:buClr>
                <a:srgbClr val="000000"/>
              </a:buClr>
              <a:buFont typeface="Wingdings" charset="2"/>
              <a:buChar char=""/>
            </a:pPr>
            <a:r>
              <a:rPr b="0" lang="en-US" sz="2000" spc="-1" strike="noStrike">
                <a:solidFill>
                  <a:srgbClr val="000000"/>
                </a:solidFill>
                <a:latin typeface="Calibri"/>
              </a:rPr>
              <a:t>Review EA SRC Goals, Practices, and Ranking Criteria</a:t>
            </a:r>
            <a:r>
              <a:rPr b="0" lang="en-US" sz="2000" spc="-1" strike="noStrike">
                <a:solidFill>
                  <a:srgbClr val="000000"/>
                </a:solidFill>
                <a:latin typeface="Calibri"/>
              </a:rPr>
              <a:t>	</a:t>
            </a:r>
            <a:r>
              <a:rPr b="0" lang="en-US" sz="2000" spc="-1" strike="noStrike">
                <a:solidFill>
                  <a:srgbClr val="000000"/>
                </a:solidFill>
                <a:latin typeface="Calibri"/>
              </a:rPr>
              <a:t>Oct - Dec</a:t>
            </a:r>
            <a:endParaRPr b="0" lang="en-US" sz="2000" spc="-1" strike="noStrike">
              <a:solidFill>
                <a:srgbClr val="000000"/>
              </a:solidFill>
              <a:latin typeface="Calibri"/>
            </a:endParaRPr>
          </a:p>
          <a:p>
            <a:pPr marL="342720" indent="-342720">
              <a:lnSpc>
                <a:spcPts val="3300"/>
              </a:lnSpc>
              <a:spcAft>
                <a:spcPts val="598"/>
              </a:spcAft>
              <a:buClr>
                <a:srgbClr val="000000"/>
              </a:buClr>
              <a:buFont typeface="Wingdings" charset="2"/>
              <a:buChar char=""/>
            </a:pPr>
            <a:r>
              <a:rPr b="0" lang="en-US" sz="2000" spc="-1" strike="noStrike">
                <a:solidFill>
                  <a:srgbClr val="000000"/>
                </a:solidFill>
                <a:latin typeface="Calibri"/>
              </a:rPr>
              <a:t>EAA Partial Reimbursement for Completed Practices</a:t>
            </a:r>
            <a:r>
              <a:rPr b="0" lang="en-US" sz="2000" spc="-1" strike="noStrike">
                <a:solidFill>
                  <a:srgbClr val="000000"/>
                </a:solidFill>
                <a:latin typeface="Calibri"/>
              </a:rPr>
              <a:t>	</a:t>
            </a:r>
            <a:r>
              <a:rPr b="0" lang="en-US" sz="2000" spc="-1" strike="noStrike">
                <a:solidFill>
                  <a:srgbClr val="000000"/>
                </a:solidFill>
                <a:latin typeface="Calibri"/>
              </a:rPr>
              <a:t>Nov - Dec</a:t>
            </a:r>
            <a:endParaRPr b="0" lang="en-US"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3" name="TextShape 1"/>
          <p:cNvSpPr txBox="1"/>
          <p:nvPr/>
        </p:nvSpPr>
        <p:spPr>
          <a:xfrm>
            <a:off x="762120" y="304560"/>
            <a:ext cx="8076960" cy="1066680"/>
          </a:xfrm>
          <a:prstGeom prst="rect">
            <a:avLst/>
          </a:prstGeom>
          <a:noFill/>
          <a:ln>
            <a:noFill/>
          </a:ln>
        </p:spPr>
        <p:txBody>
          <a:bodyPr anchor="ctr">
            <a:noAutofit/>
          </a:bodyPr>
          <a:p>
            <a:pPr>
              <a:lnSpc>
                <a:spcPct val="90000"/>
              </a:lnSpc>
            </a:pPr>
            <a:r>
              <a:rPr b="0" lang="en-US" sz="3600" spc="-1" strike="noStrike">
                <a:solidFill>
                  <a:srgbClr val="000000"/>
                </a:solidFill>
                <a:latin typeface="Calibri"/>
              </a:rPr>
              <a:t>Discussion Topics</a:t>
            </a:r>
            <a:endParaRPr b="0" lang="en-US" sz="3600" spc="-1" strike="noStrike">
              <a:solidFill>
                <a:srgbClr val="000000"/>
              </a:solidFill>
              <a:latin typeface="Calibri Light"/>
            </a:endParaRPr>
          </a:p>
        </p:txBody>
      </p:sp>
      <p:sp>
        <p:nvSpPr>
          <p:cNvPr id="504" name="TextShape 2"/>
          <p:cNvSpPr txBox="1"/>
          <p:nvPr/>
        </p:nvSpPr>
        <p:spPr>
          <a:xfrm>
            <a:off x="380880" y="1389240"/>
            <a:ext cx="8382240" cy="4859280"/>
          </a:xfrm>
          <a:prstGeom prst="rect">
            <a:avLst/>
          </a:prstGeom>
          <a:noFill/>
          <a:ln>
            <a:noFill/>
          </a:ln>
        </p:spPr>
        <p:txBody>
          <a:bodyPr>
            <a:normAutofit/>
          </a:bodyPr>
          <a:p>
            <a:pPr marL="171360" indent="-171360">
              <a:lnSpc>
                <a:spcPct val="150000"/>
              </a:lnSpc>
              <a:spcBef>
                <a:spcPts val="748"/>
              </a:spcBef>
              <a:buClr>
                <a:srgbClr val="000000"/>
              </a:buClr>
              <a:buFont typeface="Arial"/>
              <a:buChar char="•"/>
            </a:pPr>
            <a:r>
              <a:rPr b="0" lang="en-US" sz="2800" spc="-1" strike="noStrike">
                <a:solidFill>
                  <a:srgbClr val="000000"/>
                </a:solidFill>
                <a:latin typeface="Calibri"/>
                <a:ea typeface="Times New Roman"/>
              </a:rPr>
              <a:t>EQIP SRC Program Overview</a:t>
            </a:r>
            <a:endParaRPr b="0" lang="en-US" sz="2800" spc="-1" strike="noStrike">
              <a:solidFill>
                <a:srgbClr val="000000"/>
              </a:solidFill>
              <a:latin typeface="Calibri"/>
            </a:endParaRPr>
          </a:p>
          <a:p>
            <a:pPr marL="171360" indent="-171360">
              <a:lnSpc>
                <a:spcPct val="150000"/>
              </a:lnSpc>
              <a:spcBef>
                <a:spcPts val="748"/>
              </a:spcBef>
              <a:buClr>
                <a:srgbClr val="000000"/>
              </a:buClr>
              <a:buFont typeface="Arial"/>
              <a:buChar char="•"/>
            </a:pPr>
            <a:r>
              <a:rPr b="0" lang="en-US" sz="2800" spc="-1" strike="noStrike">
                <a:solidFill>
                  <a:srgbClr val="000000"/>
                </a:solidFill>
                <a:latin typeface="Calibri"/>
                <a:ea typeface="Times New Roman"/>
              </a:rPr>
              <a:t>Other SRCs in Texas </a:t>
            </a:r>
            <a:endParaRPr b="0" lang="en-US" sz="2800" spc="-1" strike="noStrike">
              <a:solidFill>
                <a:srgbClr val="000000"/>
              </a:solidFill>
              <a:latin typeface="Calibri"/>
            </a:endParaRPr>
          </a:p>
          <a:p>
            <a:pPr marL="171360" indent="-171360">
              <a:lnSpc>
                <a:spcPct val="150000"/>
              </a:lnSpc>
              <a:spcBef>
                <a:spcPts val="748"/>
              </a:spcBef>
              <a:buClr>
                <a:srgbClr val="000000"/>
              </a:buClr>
              <a:buFont typeface="Arial"/>
              <a:buChar char="•"/>
            </a:pPr>
            <a:r>
              <a:rPr b="0" lang="en-US" sz="2800" spc="-1" strike="noStrike">
                <a:solidFill>
                  <a:srgbClr val="000000"/>
                </a:solidFill>
                <a:latin typeface="Calibri"/>
                <a:ea typeface="Times New Roman"/>
              </a:rPr>
              <a:t>Proposed NRCS Practices</a:t>
            </a:r>
            <a:endParaRPr b="0" lang="en-US" sz="2800" spc="-1" strike="noStrike">
              <a:solidFill>
                <a:srgbClr val="000000"/>
              </a:solidFill>
              <a:latin typeface="Calibri"/>
            </a:endParaRPr>
          </a:p>
          <a:p>
            <a:pPr marL="171360" indent="-171360">
              <a:lnSpc>
                <a:spcPct val="150000"/>
              </a:lnSpc>
              <a:spcBef>
                <a:spcPts val="748"/>
              </a:spcBef>
              <a:buClr>
                <a:srgbClr val="000000"/>
              </a:buClr>
              <a:buFont typeface="Arial"/>
              <a:buChar char="•"/>
            </a:pPr>
            <a:r>
              <a:rPr b="0" lang="en-US" sz="2800" spc="-1" strike="noStrike">
                <a:solidFill>
                  <a:srgbClr val="000000"/>
                </a:solidFill>
                <a:latin typeface="Calibri"/>
                <a:ea typeface="Times New Roman"/>
              </a:rPr>
              <a:t>EAA Responsibilities as an SRC Sponsor </a:t>
            </a:r>
            <a:endParaRPr b="0" lang="en-US" sz="2800" spc="-1" strike="noStrike">
              <a:solidFill>
                <a:srgbClr val="000000"/>
              </a:solidFill>
              <a:latin typeface="Calibri"/>
            </a:endParaRPr>
          </a:p>
          <a:p>
            <a:pPr marL="171360" indent="-171360">
              <a:lnSpc>
                <a:spcPct val="150000"/>
              </a:lnSpc>
              <a:spcBef>
                <a:spcPts val="748"/>
              </a:spcBef>
              <a:buClr>
                <a:srgbClr val="000000"/>
              </a:buClr>
              <a:buFont typeface="Arial"/>
              <a:buChar char="•"/>
            </a:pPr>
            <a:r>
              <a:rPr b="0" lang="en-US" sz="2800" spc="-1" strike="noStrike">
                <a:solidFill>
                  <a:srgbClr val="000000"/>
                </a:solidFill>
                <a:latin typeface="Calibri"/>
                <a:ea typeface="Times New Roman"/>
              </a:rPr>
              <a:t>Annual Tasks and Schedule</a:t>
            </a:r>
            <a:endParaRPr b="0" lang="en-US" sz="2800" spc="-1" strike="noStrike">
              <a:solidFill>
                <a:srgbClr val="000000"/>
              </a:solidFill>
              <a:latin typeface="Calibri"/>
            </a:endParaRPr>
          </a:p>
          <a:p>
            <a:pPr marL="171360" indent="-171360">
              <a:spcBef>
                <a:spcPts val="748"/>
              </a:spcBef>
            </a:pPr>
            <a:endParaRPr b="0" lang="en-US" sz="2800" spc="-1" strike="noStrike">
              <a:solidFill>
                <a:srgbClr val="000000"/>
              </a:solidFill>
              <a:latin typeface="Calibri"/>
            </a:endParaRPr>
          </a:p>
          <a:p>
            <a:pPr lvl="1" marL="514080" indent="-171360">
              <a:spcBef>
                <a:spcPts val="374"/>
              </a:spcBef>
              <a:buClr>
                <a:srgbClr val="7db955"/>
              </a:buClr>
              <a:buFont typeface="Arial"/>
              <a:buChar char="•"/>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5" name="TextShape 1"/>
          <p:cNvSpPr txBox="1"/>
          <p:nvPr/>
        </p:nvSpPr>
        <p:spPr>
          <a:xfrm>
            <a:off x="762120" y="304920"/>
            <a:ext cx="8076960" cy="914400"/>
          </a:xfrm>
          <a:prstGeom prst="rect">
            <a:avLst/>
          </a:prstGeom>
          <a:noFill/>
          <a:ln>
            <a:noFill/>
          </a:ln>
        </p:spPr>
        <p:txBody>
          <a:bodyPr anchor="ctr">
            <a:noAutofit/>
          </a:bodyPr>
          <a:p>
            <a:pPr>
              <a:lnSpc>
                <a:spcPct val="90000"/>
              </a:lnSpc>
            </a:pPr>
            <a:r>
              <a:rPr b="0" lang="en-US" sz="3200" spc="-1" strike="noStrike">
                <a:solidFill>
                  <a:srgbClr val="000000"/>
                </a:solidFill>
                <a:latin typeface="Calibri"/>
              </a:rPr>
              <a:t>USDA NRCS EQIP EA SRC Program Overview</a:t>
            </a:r>
            <a:endParaRPr b="0" lang="en-US" sz="3200" spc="-1" strike="noStrike">
              <a:solidFill>
                <a:srgbClr val="000000"/>
              </a:solidFill>
              <a:latin typeface="Calibri Light"/>
            </a:endParaRPr>
          </a:p>
        </p:txBody>
      </p:sp>
      <p:sp>
        <p:nvSpPr>
          <p:cNvPr id="506" name="TextShape 2"/>
          <p:cNvSpPr txBox="1"/>
          <p:nvPr/>
        </p:nvSpPr>
        <p:spPr>
          <a:xfrm>
            <a:off x="380520" y="1254240"/>
            <a:ext cx="8458200" cy="4782960"/>
          </a:xfrm>
          <a:prstGeom prst="rect">
            <a:avLst/>
          </a:prstGeom>
          <a:noFill/>
          <a:ln>
            <a:noFill/>
          </a:ln>
        </p:spPr>
        <p:txBody>
          <a:bodyPr>
            <a:normAutofit/>
          </a:bodyPr>
          <a:p>
            <a:pPr lvl="1" marL="171360" indent="-171360">
              <a:lnSpc>
                <a:spcPct val="140000"/>
              </a:lnSpc>
              <a:spcBef>
                <a:spcPts val="748"/>
              </a:spcBef>
              <a:buClr>
                <a:srgbClr val="000000"/>
              </a:buClr>
              <a:buFont typeface="Arial"/>
              <a:buChar char="•"/>
            </a:pPr>
            <a:r>
              <a:rPr b="0" lang="en-US" sz="1600" spc="-1" strike="noStrike" u="sng">
                <a:solidFill>
                  <a:srgbClr val="000000"/>
                </a:solidFill>
                <a:uFillTx/>
                <a:latin typeface="Calibri"/>
              </a:rPr>
              <a:t>Non-Regulatory</a:t>
            </a:r>
            <a:r>
              <a:rPr b="0" lang="en-US" sz="1600" spc="-1" strike="noStrike">
                <a:solidFill>
                  <a:srgbClr val="000000"/>
                </a:solidFill>
                <a:latin typeface="Calibri"/>
              </a:rPr>
              <a:t>:  Voluntary conservation program for agricultural producers.  </a:t>
            </a:r>
            <a:endParaRPr b="0" lang="en-US" sz="1600" spc="-1" strike="noStrike">
              <a:solidFill>
                <a:srgbClr val="000000"/>
              </a:solidFill>
              <a:latin typeface="Calibri"/>
            </a:endParaRPr>
          </a:p>
          <a:p>
            <a:pPr lvl="1" marL="171360" indent="-171360">
              <a:lnSpc>
                <a:spcPct val="140000"/>
              </a:lnSpc>
              <a:spcBef>
                <a:spcPts val="748"/>
              </a:spcBef>
              <a:buClr>
                <a:srgbClr val="000000"/>
              </a:buClr>
              <a:buFont typeface="Arial"/>
              <a:buChar char="•"/>
            </a:pPr>
            <a:r>
              <a:rPr b="0" lang="en-US" sz="1600" spc="-1" strike="noStrike" u="sng">
                <a:solidFill>
                  <a:srgbClr val="000000"/>
                </a:solidFill>
                <a:uFillTx/>
                <a:latin typeface="Calibri"/>
              </a:rPr>
              <a:t>Benefits Ag Productivity and Environment</a:t>
            </a:r>
            <a:r>
              <a:rPr b="0" lang="en-US" sz="1600" spc="-1" strike="noStrike">
                <a:solidFill>
                  <a:srgbClr val="000000"/>
                </a:solidFill>
                <a:latin typeface="Calibri"/>
              </a:rPr>
              <a:t>:  Practices benefit working agricultural land.</a:t>
            </a:r>
            <a:endParaRPr b="0" lang="en-US" sz="1600" spc="-1" strike="noStrike">
              <a:solidFill>
                <a:srgbClr val="000000"/>
              </a:solidFill>
              <a:latin typeface="Calibri"/>
            </a:endParaRPr>
          </a:p>
          <a:p>
            <a:pPr lvl="1" marL="171360" indent="-171360">
              <a:lnSpc>
                <a:spcPct val="140000"/>
              </a:lnSpc>
              <a:spcBef>
                <a:spcPts val="748"/>
              </a:spcBef>
              <a:buClr>
                <a:srgbClr val="000000"/>
              </a:buClr>
              <a:buFont typeface="Arial"/>
              <a:buChar char="•"/>
            </a:pPr>
            <a:r>
              <a:rPr b="0" lang="en-US" sz="1600" spc="-1" strike="noStrike" u="sng">
                <a:solidFill>
                  <a:srgbClr val="000000"/>
                </a:solidFill>
                <a:uFillTx/>
                <a:latin typeface="Calibri"/>
              </a:rPr>
              <a:t>Additional NRCS Funding</a:t>
            </a:r>
            <a:r>
              <a:rPr b="0" lang="en-US" sz="1600" spc="-1" strike="noStrike">
                <a:solidFill>
                  <a:srgbClr val="000000"/>
                </a:solidFill>
                <a:latin typeface="Calibri"/>
              </a:rPr>
              <a:t>:  EA </a:t>
            </a:r>
            <a:r>
              <a:rPr b="0" lang="en-US" sz="1600" spc="-1" strike="noStrike">
                <a:solidFill>
                  <a:srgbClr val="000000"/>
                </a:solidFill>
                <a:latin typeface="Calibri"/>
              </a:rPr>
              <a:t>SRC EQIP funding is in addition to County-based NRCS EQIP funding. ($3M-$6M in 5 yrs., estimated.)  EAA</a:t>
            </a:r>
            <a:r>
              <a:rPr b="0" lang="en-US" sz="1600" spc="-1" strike="noStrike">
                <a:solidFill>
                  <a:srgbClr val="000000"/>
                </a:solidFill>
                <a:latin typeface="Calibri"/>
              </a:rPr>
              <a:t> funding is separate from EQIP funding to provide incentives.</a:t>
            </a:r>
            <a:endParaRPr b="0" lang="en-US" sz="1600" spc="-1" strike="noStrike">
              <a:solidFill>
                <a:srgbClr val="000000"/>
              </a:solidFill>
              <a:latin typeface="Calibri"/>
            </a:endParaRPr>
          </a:p>
          <a:p>
            <a:pPr lvl="1" marL="171360" indent="-171360">
              <a:lnSpc>
                <a:spcPct val="140000"/>
              </a:lnSpc>
              <a:spcBef>
                <a:spcPts val="748"/>
              </a:spcBef>
              <a:buClr>
                <a:srgbClr val="000000"/>
              </a:buClr>
              <a:buFont typeface="Arial"/>
              <a:buChar char="•"/>
            </a:pPr>
            <a:r>
              <a:rPr b="0" lang="en-US" sz="1600" spc="-1" strike="noStrike" u="sng">
                <a:solidFill>
                  <a:srgbClr val="000000"/>
                </a:solidFill>
                <a:uFillTx/>
                <a:latin typeface="Calibri"/>
              </a:rPr>
              <a:t>Focus on Local Environmental Priorities</a:t>
            </a:r>
            <a:r>
              <a:rPr b="0" lang="en-US" sz="1600" spc="-1" strike="noStrike">
                <a:solidFill>
                  <a:srgbClr val="000000"/>
                </a:solidFill>
                <a:latin typeface="Calibri"/>
              </a:rPr>
              <a:t>:  Program Sponsor (EAA) assists NRCS to select beneficial practices and develop ranking criteria to evaluate applications for approval.</a:t>
            </a:r>
            <a:endParaRPr b="0" lang="en-US" sz="1600" spc="-1" strike="noStrike">
              <a:solidFill>
                <a:srgbClr val="000000"/>
              </a:solidFill>
              <a:latin typeface="Calibri"/>
            </a:endParaRPr>
          </a:p>
          <a:p>
            <a:pPr lvl="1" marL="171360" indent="-171360">
              <a:lnSpc>
                <a:spcPct val="140000"/>
              </a:lnSpc>
              <a:spcBef>
                <a:spcPts val="748"/>
              </a:spcBef>
              <a:buClr>
                <a:srgbClr val="000000"/>
              </a:buClr>
              <a:buFont typeface="Arial"/>
              <a:buChar char="•"/>
            </a:pPr>
            <a:r>
              <a:rPr b="0" lang="en-US" sz="1600" spc="-1" strike="noStrike" u="sng">
                <a:solidFill>
                  <a:srgbClr val="000000"/>
                </a:solidFill>
                <a:uFillTx/>
                <a:latin typeface="Calibri"/>
              </a:rPr>
              <a:t>Results Oriented</a:t>
            </a:r>
            <a:r>
              <a:rPr b="0" lang="en-US" sz="1600" spc="-1" strike="noStrike">
                <a:solidFill>
                  <a:srgbClr val="000000"/>
                </a:solidFill>
                <a:latin typeface="Calibri"/>
              </a:rPr>
              <a:t>:  Approved applicants must commence Practice within 1 year of contract award.  Payment incentive paid by NRCS (typically 30 to 50%) only after Practice is installed and certified to meet NRCS standards.  </a:t>
            </a:r>
            <a:endParaRPr b="0" lang="en-US" sz="1600" spc="-1" strike="noStrike">
              <a:solidFill>
                <a:srgbClr val="000000"/>
              </a:solidFill>
              <a:latin typeface="Calibri"/>
            </a:endParaRPr>
          </a:p>
          <a:p>
            <a:pPr lvl="1" marL="171360" indent="-171360">
              <a:lnSpc>
                <a:spcPct val="140000"/>
              </a:lnSpc>
              <a:spcBef>
                <a:spcPts val="748"/>
              </a:spcBef>
              <a:buClr>
                <a:srgbClr val="000000"/>
              </a:buClr>
              <a:buFont typeface="Arial"/>
              <a:buChar char="•"/>
            </a:pPr>
            <a:r>
              <a:rPr b="0" lang="en-US" sz="1600" spc="-1" strike="noStrike" u="sng">
                <a:solidFill>
                  <a:srgbClr val="000000"/>
                </a:solidFill>
                <a:uFillTx/>
                <a:latin typeface="Calibri"/>
              </a:rPr>
              <a:t>Measurable Benefits</a:t>
            </a:r>
            <a:r>
              <a:rPr b="0" lang="en-US" sz="1600" spc="-1" strike="noStrike">
                <a:solidFill>
                  <a:srgbClr val="000000"/>
                </a:solidFill>
                <a:latin typeface="Calibri"/>
              </a:rPr>
              <a:t>:  Each SRC Program is designed to achieve measureable watershed results within 5 years and terminate.  If successful, a new SRC with new goals can be applied for in future years.</a:t>
            </a:r>
            <a:endParaRPr b="0" lang="en-U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7" name="TextShape 1"/>
          <p:cNvSpPr txBox="1"/>
          <p:nvPr/>
        </p:nvSpPr>
        <p:spPr>
          <a:xfrm>
            <a:off x="456840" y="228600"/>
            <a:ext cx="8381880" cy="914400"/>
          </a:xfrm>
          <a:prstGeom prst="rect">
            <a:avLst/>
          </a:prstGeom>
          <a:noFill/>
          <a:ln>
            <a:noFill/>
          </a:ln>
        </p:spPr>
        <p:txBody>
          <a:bodyPr anchor="ctr">
            <a:noAutofit/>
          </a:bodyPr>
          <a:p>
            <a:pPr>
              <a:lnSpc>
                <a:spcPct val="90000"/>
              </a:lnSpc>
            </a:pPr>
            <a:r>
              <a:rPr b="0" lang="en-US" sz="3200" spc="-1" strike="noStrike">
                <a:solidFill>
                  <a:srgbClr val="000000"/>
                </a:solidFill>
                <a:latin typeface="Calibri"/>
              </a:rPr>
              <a:t>Priorities of Other SRCs in Texas</a:t>
            </a:r>
            <a:endParaRPr b="0" lang="en-US" sz="3200" spc="-1" strike="noStrike">
              <a:solidFill>
                <a:srgbClr val="000000"/>
              </a:solidFill>
              <a:latin typeface="Calibri Light"/>
            </a:endParaRPr>
          </a:p>
        </p:txBody>
      </p:sp>
      <p:sp>
        <p:nvSpPr>
          <p:cNvPr id="508" name="TextShape 2"/>
          <p:cNvSpPr txBox="1"/>
          <p:nvPr/>
        </p:nvSpPr>
        <p:spPr>
          <a:xfrm>
            <a:off x="480960" y="990360"/>
            <a:ext cx="7886880" cy="5105160"/>
          </a:xfrm>
          <a:prstGeom prst="rect">
            <a:avLst/>
          </a:prstGeom>
          <a:noFill/>
          <a:ln>
            <a:noFill/>
          </a:ln>
        </p:spPr>
        <p:txBody>
          <a:bodyPr>
            <a:normAutofit fontScale="97000"/>
          </a:bodyPr>
          <a:p>
            <a:pPr lvl="1" marL="171360" indent="-171360">
              <a:lnSpc>
                <a:spcPct val="150000"/>
              </a:lnSpc>
              <a:spcBef>
                <a:spcPts val="748"/>
              </a:spcBef>
              <a:buClr>
                <a:srgbClr val="000000"/>
              </a:buClr>
              <a:buFont typeface="Arial"/>
              <a:buChar char="•"/>
            </a:pPr>
            <a:r>
              <a:rPr b="0" lang="en-US" sz="1800" spc="-1" strike="noStrike">
                <a:solidFill>
                  <a:srgbClr val="000000"/>
                </a:solidFill>
                <a:latin typeface="Calibri"/>
              </a:rPr>
              <a:t>12 SRCs were established in Texas during FY 2015.</a:t>
            </a:r>
            <a:endParaRPr b="0" lang="en-US" sz="1800" spc="-1" strike="noStrike">
              <a:solidFill>
                <a:srgbClr val="000000"/>
              </a:solidFill>
              <a:latin typeface="Calibri"/>
            </a:endParaRPr>
          </a:p>
          <a:p>
            <a:pPr lvl="1" marL="171360" indent="-171360">
              <a:lnSpc>
                <a:spcPct val="150000"/>
              </a:lnSpc>
              <a:buClr>
                <a:srgbClr val="000000"/>
              </a:buClr>
              <a:buFont typeface="Arial"/>
              <a:buChar char="•"/>
            </a:pPr>
            <a:r>
              <a:rPr b="0" lang="en-US" sz="1800" spc="-1" strike="noStrike">
                <a:solidFill>
                  <a:srgbClr val="000000"/>
                </a:solidFill>
                <a:latin typeface="Calibri"/>
              </a:rPr>
              <a:t>4 SRCs were added in FY 2016 including the EA SRC </a:t>
            </a:r>
            <a:endParaRPr b="0" lang="en-US" sz="1800" spc="-1" strike="noStrike">
              <a:solidFill>
                <a:srgbClr val="000000"/>
              </a:solidFill>
              <a:latin typeface="Calibri"/>
            </a:endParaRPr>
          </a:p>
          <a:p>
            <a:pPr lvl="1" marL="171360" indent="-171360">
              <a:lnSpc>
                <a:spcPct val="100000"/>
              </a:lnSpc>
              <a:spcBef>
                <a:spcPts val="598"/>
              </a:spcBef>
              <a:buClr>
                <a:srgbClr val="000000"/>
              </a:buClr>
              <a:buFont typeface="Arial"/>
              <a:buChar char="•"/>
            </a:pPr>
            <a:r>
              <a:rPr b="0" lang="en-US" sz="1800" spc="-1" strike="noStrike">
                <a:solidFill>
                  <a:srgbClr val="000000"/>
                </a:solidFill>
                <a:latin typeface="Calibri"/>
              </a:rPr>
              <a:t>Statewide SRCs include:</a:t>
            </a:r>
            <a:endParaRPr b="0" lang="en-US" sz="1800" spc="-1" strike="noStrike">
              <a:solidFill>
                <a:srgbClr val="000000"/>
              </a:solidFill>
              <a:latin typeface="Calibri"/>
            </a:endParaRPr>
          </a:p>
          <a:p>
            <a:pPr lvl="2" marL="514080" indent="-171360">
              <a:lnSpc>
                <a:spcPct val="100000"/>
              </a:lnSpc>
              <a:spcBef>
                <a:spcPts val="598"/>
              </a:spcBef>
              <a:buClr>
                <a:srgbClr val="000000"/>
              </a:buClr>
              <a:buFont typeface="Arial"/>
              <a:buChar char="•"/>
            </a:pPr>
            <a:r>
              <a:rPr b="0" lang="en-US" sz="1400" spc="-1" strike="noStrike">
                <a:solidFill>
                  <a:srgbClr val="000000"/>
                </a:solidFill>
                <a:latin typeface="Calibri"/>
              </a:rPr>
              <a:t>Poultry, Dairy, Beef Confined Animal Feeding Operations (CAFO)</a:t>
            </a:r>
            <a:r>
              <a:rPr b="0" lang="en-US" sz="1400" spc="-1" strike="noStrike">
                <a:solidFill>
                  <a:srgbClr val="000000"/>
                </a:solidFill>
                <a:latin typeface="Calibri"/>
              </a:rPr>
              <a:t>	</a:t>
            </a:r>
            <a:endParaRPr b="0" lang="en-US" sz="1400" spc="-1" strike="noStrike">
              <a:solidFill>
                <a:srgbClr val="000000"/>
              </a:solidFill>
              <a:latin typeface="Calibri"/>
            </a:endParaRPr>
          </a:p>
          <a:p>
            <a:pPr lvl="3" marL="857160" indent="-171360">
              <a:lnSpc>
                <a:spcPct val="100000"/>
              </a:lnSpc>
              <a:spcBef>
                <a:spcPts val="598"/>
              </a:spcBef>
              <a:buClr>
                <a:srgbClr val="000000"/>
              </a:buClr>
              <a:buFont typeface="Arial"/>
              <a:buChar char="•"/>
            </a:pPr>
            <a:r>
              <a:rPr b="0" lang="en-US" sz="1000" spc="-1" strike="noStrike">
                <a:solidFill>
                  <a:srgbClr val="000000"/>
                </a:solidFill>
                <a:latin typeface="Calibri"/>
              </a:rPr>
              <a:t>Concerns:  Soil Quality and Erosion, Water Quality and Quantity, Plant Health,</a:t>
            </a:r>
            <a:endParaRPr b="0" lang="en-US" sz="1000" spc="-1" strike="noStrike">
              <a:solidFill>
                <a:srgbClr val="000000"/>
              </a:solidFill>
              <a:latin typeface="Calibri"/>
            </a:endParaRPr>
          </a:p>
          <a:p>
            <a:pPr lvl="3" marL="857160" indent="-171360">
              <a:lnSpc>
                <a:spcPct val="100000"/>
              </a:lnSpc>
              <a:spcBef>
                <a:spcPts val="598"/>
              </a:spcBef>
            </a:pPr>
            <a:r>
              <a:rPr b="0" lang="en-US" sz="1000" spc="-1" strike="noStrike">
                <a:solidFill>
                  <a:srgbClr val="000000"/>
                </a:solidFill>
                <a:latin typeface="Calibri"/>
              </a:rPr>
              <a:t>	</a:t>
            </a:r>
            <a:r>
              <a:rPr b="0" lang="en-US" sz="1000" spc="-1" strike="noStrike">
                <a:solidFill>
                  <a:srgbClr val="000000"/>
                </a:solidFill>
                <a:latin typeface="Calibri"/>
              </a:rPr>
              <a:t>Air Quality, Animal Health.</a:t>
            </a:r>
            <a:r>
              <a:rPr b="0" lang="en-US" sz="1000" spc="-1" strike="noStrike">
                <a:solidFill>
                  <a:srgbClr val="000000"/>
                </a:solidFill>
                <a:latin typeface="Calibri"/>
              </a:rPr>
              <a:t>	</a:t>
            </a:r>
            <a:r>
              <a:rPr b="0" lang="en-US" sz="1000" spc="-1" strike="noStrike">
                <a:solidFill>
                  <a:srgbClr val="000000"/>
                </a:solidFill>
                <a:latin typeface="Calibri"/>
              </a:rPr>
              <a:t>	</a:t>
            </a:r>
            <a:endParaRPr b="0" lang="en-US" sz="1000" spc="-1" strike="noStrike">
              <a:solidFill>
                <a:srgbClr val="000000"/>
              </a:solidFill>
              <a:latin typeface="Calibri"/>
            </a:endParaRPr>
          </a:p>
          <a:p>
            <a:pPr lvl="1" marL="171360" indent="-171360">
              <a:lnSpc>
                <a:spcPct val="150000"/>
              </a:lnSpc>
              <a:spcBef>
                <a:spcPts val="748"/>
              </a:spcBef>
              <a:buClr>
                <a:srgbClr val="000000"/>
              </a:buClr>
              <a:buFont typeface="Arial"/>
              <a:buChar char="•"/>
            </a:pPr>
            <a:r>
              <a:rPr b="0" lang="en-US" sz="1800" spc="-1" strike="noStrike">
                <a:solidFill>
                  <a:srgbClr val="000000"/>
                </a:solidFill>
                <a:latin typeface="Calibri"/>
              </a:rPr>
              <a:t>SRCs in portions of our Region include:</a:t>
            </a:r>
            <a:endParaRPr b="0" lang="en-US" sz="1800" spc="-1" strike="noStrike">
              <a:solidFill>
                <a:srgbClr val="000000"/>
              </a:solidFill>
              <a:latin typeface="Calibri"/>
            </a:endParaRPr>
          </a:p>
          <a:p>
            <a:pPr lvl="2" marL="514080" indent="-171360">
              <a:lnSpc>
                <a:spcPct val="100000"/>
              </a:lnSpc>
              <a:spcBef>
                <a:spcPts val="748"/>
              </a:spcBef>
              <a:buClr>
                <a:srgbClr val="002060"/>
              </a:buClr>
              <a:buFont typeface="Arial"/>
              <a:buChar char="•"/>
            </a:pPr>
            <a:r>
              <a:rPr b="0" lang="en-US" sz="1400" spc="-1" strike="noStrike">
                <a:solidFill>
                  <a:srgbClr val="002060"/>
                </a:solidFill>
                <a:latin typeface="Calibri"/>
              </a:rPr>
              <a:t>Nueces River Basin – (Sponsor NRA)</a:t>
            </a:r>
            <a:endParaRPr b="0" lang="en-US" sz="1400" spc="-1" strike="noStrike">
              <a:solidFill>
                <a:srgbClr val="000000"/>
              </a:solidFill>
              <a:latin typeface="Calibri"/>
            </a:endParaRPr>
          </a:p>
          <a:p>
            <a:pPr lvl="3" marL="857160" indent="-171360">
              <a:lnSpc>
                <a:spcPct val="100000"/>
              </a:lnSpc>
              <a:spcBef>
                <a:spcPts val="748"/>
              </a:spcBef>
              <a:buClr>
                <a:srgbClr val="000000"/>
              </a:buClr>
              <a:buFont typeface="Arial"/>
              <a:buChar char="•"/>
            </a:pPr>
            <a:r>
              <a:rPr b="0" lang="en-US" sz="1000" spc="-1" strike="noStrike">
                <a:solidFill>
                  <a:srgbClr val="000000"/>
                </a:solidFill>
                <a:latin typeface="Calibri"/>
              </a:rPr>
              <a:t>Concerns:  Watershed Water Quality and Water Quantity</a:t>
            </a:r>
            <a:endParaRPr b="0" lang="en-US" sz="1000" spc="-1" strike="noStrike">
              <a:solidFill>
                <a:srgbClr val="000000"/>
              </a:solidFill>
              <a:latin typeface="Calibri"/>
            </a:endParaRPr>
          </a:p>
          <a:p>
            <a:pPr lvl="3" marL="857160" indent="-171360">
              <a:lnSpc>
                <a:spcPct val="100000"/>
              </a:lnSpc>
              <a:spcBef>
                <a:spcPts val="748"/>
              </a:spcBef>
              <a:buClr>
                <a:srgbClr val="000000"/>
              </a:buClr>
              <a:buFont typeface="Arial"/>
              <a:buChar char="•"/>
            </a:pPr>
            <a:r>
              <a:rPr b="0" lang="en-US" sz="1000" spc="-1" strike="noStrike">
                <a:solidFill>
                  <a:srgbClr val="000000"/>
                </a:solidFill>
                <a:latin typeface="Calibri"/>
              </a:rPr>
              <a:t>2015:  33 contracts for $511K, only 1 in our area for $9,708.</a:t>
            </a:r>
            <a:endParaRPr b="0" lang="en-US" sz="1000" spc="-1" strike="noStrike">
              <a:solidFill>
                <a:srgbClr val="000000"/>
              </a:solidFill>
              <a:latin typeface="Calibri"/>
            </a:endParaRPr>
          </a:p>
          <a:p>
            <a:pPr lvl="1" marL="171360" indent="-171360">
              <a:lnSpc>
                <a:spcPct val="150000"/>
              </a:lnSpc>
              <a:spcBef>
                <a:spcPts val="748"/>
              </a:spcBef>
              <a:buClr>
                <a:srgbClr val="000000"/>
              </a:buClr>
              <a:buFont typeface="Arial"/>
              <a:buChar char="•"/>
            </a:pPr>
            <a:r>
              <a:rPr b="0" lang="en-US" sz="1800" spc="-1" strike="noStrike">
                <a:solidFill>
                  <a:srgbClr val="000000"/>
                </a:solidFill>
                <a:latin typeface="Calibri"/>
              </a:rPr>
              <a:t>SRCs with similar goals include:</a:t>
            </a:r>
            <a:endParaRPr b="0" lang="en-US" sz="1800" spc="-1" strike="noStrike">
              <a:solidFill>
                <a:srgbClr val="000000"/>
              </a:solidFill>
              <a:latin typeface="Calibri"/>
            </a:endParaRPr>
          </a:p>
          <a:p>
            <a:pPr lvl="2" marL="514080" indent="-171360">
              <a:lnSpc>
                <a:spcPct val="100000"/>
              </a:lnSpc>
              <a:spcBef>
                <a:spcPts val="748"/>
              </a:spcBef>
              <a:buClr>
                <a:srgbClr val="7f6000"/>
              </a:buClr>
              <a:buFont typeface="Arial"/>
              <a:buChar char="•"/>
            </a:pPr>
            <a:r>
              <a:rPr b="0" lang="en-US" sz="1400" spc="-1" strike="noStrike">
                <a:solidFill>
                  <a:srgbClr val="7f6000"/>
                </a:solidFill>
                <a:latin typeface="Calibri"/>
              </a:rPr>
              <a:t>Highland Lakes (Sponsor – LCRA)</a:t>
            </a:r>
            <a:endParaRPr b="0" lang="en-US" sz="1400" spc="-1" strike="noStrike">
              <a:solidFill>
                <a:srgbClr val="000000"/>
              </a:solidFill>
              <a:latin typeface="Calibri"/>
            </a:endParaRPr>
          </a:p>
          <a:p>
            <a:pPr lvl="3" marL="857160" indent="-171360">
              <a:lnSpc>
                <a:spcPct val="100000"/>
              </a:lnSpc>
              <a:spcBef>
                <a:spcPts val="748"/>
              </a:spcBef>
              <a:buClr>
                <a:srgbClr val="000000"/>
              </a:buClr>
              <a:buFont typeface="Arial"/>
              <a:buChar char="•"/>
            </a:pPr>
            <a:r>
              <a:rPr b="0" lang="en-US" sz="1000" spc="-1" strike="noStrike">
                <a:solidFill>
                  <a:srgbClr val="000000"/>
                </a:solidFill>
                <a:latin typeface="Calibri"/>
              </a:rPr>
              <a:t>Concerns:  Water Quality, Water Quantity, Soil Erosion, Soil Health</a:t>
            </a:r>
            <a:endParaRPr b="0" lang="en-US" sz="1000" spc="-1" strike="noStrike">
              <a:solidFill>
                <a:srgbClr val="000000"/>
              </a:solidFill>
              <a:latin typeface="Calibri"/>
            </a:endParaRPr>
          </a:p>
          <a:p>
            <a:pPr lvl="2" marL="514080" indent="-171360">
              <a:lnSpc>
                <a:spcPct val="100000"/>
              </a:lnSpc>
              <a:spcBef>
                <a:spcPts val="748"/>
              </a:spcBef>
              <a:buClr>
                <a:srgbClr val="990099"/>
              </a:buClr>
              <a:buFont typeface="Arial"/>
              <a:buChar char="•"/>
            </a:pPr>
            <a:r>
              <a:rPr b="0" lang="en-US" sz="1400" spc="-1" strike="noStrike">
                <a:solidFill>
                  <a:srgbClr val="990099"/>
                </a:solidFill>
                <a:latin typeface="Calibri"/>
              </a:rPr>
              <a:t>Central Gulf Coast Irrigation (Sponsor – Rice Council)</a:t>
            </a:r>
            <a:endParaRPr b="0" lang="en-US" sz="1400" spc="-1" strike="noStrike">
              <a:solidFill>
                <a:srgbClr val="000000"/>
              </a:solidFill>
              <a:latin typeface="Calibri"/>
            </a:endParaRPr>
          </a:p>
          <a:p>
            <a:pPr lvl="3" marL="857160" indent="-171360">
              <a:lnSpc>
                <a:spcPct val="100000"/>
              </a:lnSpc>
              <a:spcBef>
                <a:spcPts val="748"/>
              </a:spcBef>
              <a:buClr>
                <a:srgbClr val="000000"/>
              </a:buClr>
              <a:buFont typeface="Arial"/>
              <a:buChar char="•"/>
            </a:pPr>
            <a:r>
              <a:rPr b="0" lang="en-US" sz="1000" spc="-1" strike="noStrike">
                <a:solidFill>
                  <a:srgbClr val="000000"/>
                </a:solidFill>
                <a:latin typeface="Calibri"/>
              </a:rPr>
              <a:t>Concerns:  Water Quality, Water Quantity, Soil Erosion, Soil Health, Wildlife Habitat</a:t>
            </a:r>
            <a:endParaRPr b="0" lang="en-US" sz="1000" spc="-1" strike="noStrike">
              <a:solidFill>
                <a:srgbClr val="000000"/>
              </a:solidFill>
              <a:latin typeface="Calibri"/>
            </a:endParaRPr>
          </a:p>
          <a:p>
            <a:pPr lvl="3" marL="857160" indent="-171360">
              <a:lnSpc>
                <a:spcPct val="100000"/>
              </a:lnSpc>
              <a:spcBef>
                <a:spcPts val="748"/>
              </a:spcBef>
              <a:buClr>
                <a:srgbClr val="000000"/>
              </a:buClr>
              <a:buFont typeface="Arial"/>
              <a:buChar char="•"/>
            </a:pPr>
            <a:r>
              <a:rPr b="0" lang="en-US" sz="1000" spc="-1" strike="noStrike">
                <a:solidFill>
                  <a:srgbClr val="000000"/>
                </a:solidFill>
                <a:latin typeface="Calibri"/>
              </a:rPr>
              <a:t>Primary Strategy:  Installation of Water Conserving Practices</a:t>
            </a:r>
            <a:endParaRPr b="0" lang="en-US" sz="1000" spc="-1" strike="noStrike">
              <a:solidFill>
                <a:srgbClr val="000000"/>
              </a:solidFill>
              <a:latin typeface="Calibri"/>
            </a:endParaRPr>
          </a:p>
        </p:txBody>
      </p:sp>
      <p:pic>
        <p:nvPicPr>
          <p:cNvPr id="509" name="Picture 1" descr=""/>
          <p:cNvPicPr/>
          <p:nvPr/>
        </p:nvPicPr>
        <p:blipFill>
          <a:blip r:embed="rId1"/>
          <a:stretch/>
        </p:blipFill>
        <p:spPr>
          <a:xfrm>
            <a:off x="4419720" y="2286000"/>
            <a:ext cx="4628880" cy="3724200"/>
          </a:xfrm>
          <a:prstGeom prst="rect">
            <a:avLst/>
          </a:prstGeom>
          <a:ln>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0" name="TextShape 1"/>
          <p:cNvSpPr txBox="1"/>
          <p:nvPr/>
        </p:nvSpPr>
        <p:spPr>
          <a:xfrm>
            <a:off x="380880" y="228240"/>
            <a:ext cx="8382240" cy="762120"/>
          </a:xfrm>
          <a:prstGeom prst="rect">
            <a:avLst/>
          </a:prstGeom>
          <a:noFill/>
          <a:ln>
            <a:noFill/>
          </a:ln>
        </p:spPr>
        <p:txBody>
          <a:bodyPr anchor="ctr">
            <a:noAutofit/>
          </a:bodyPr>
          <a:p>
            <a:pPr>
              <a:lnSpc>
                <a:spcPct val="90000"/>
              </a:lnSpc>
            </a:pPr>
            <a:r>
              <a:rPr b="0" lang="en-US" sz="3200" spc="-1" strike="noStrike">
                <a:solidFill>
                  <a:srgbClr val="000000"/>
                </a:solidFill>
                <a:latin typeface="Calibri"/>
              </a:rPr>
              <a:t>Goals of the EA SRC Program</a:t>
            </a:r>
            <a:endParaRPr b="0" lang="en-US" sz="3200" spc="-1" strike="noStrike">
              <a:solidFill>
                <a:srgbClr val="000000"/>
              </a:solidFill>
              <a:latin typeface="Calibri Light"/>
            </a:endParaRPr>
          </a:p>
        </p:txBody>
      </p:sp>
      <p:sp>
        <p:nvSpPr>
          <p:cNvPr id="511" name="TextShape 2"/>
          <p:cNvSpPr txBox="1"/>
          <p:nvPr/>
        </p:nvSpPr>
        <p:spPr>
          <a:xfrm>
            <a:off x="380880" y="914400"/>
            <a:ext cx="8305920" cy="5013360"/>
          </a:xfrm>
          <a:prstGeom prst="rect">
            <a:avLst/>
          </a:prstGeom>
          <a:noFill/>
          <a:ln>
            <a:noFill/>
          </a:ln>
        </p:spPr>
        <p:txBody>
          <a:bodyPr>
            <a:normAutofit/>
          </a:bodyPr>
          <a:p>
            <a:pPr lvl="1" marL="171360" indent="-171360">
              <a:lnSpc>
                <a:spcPct val="100000"/>
              </a:lnSpc>
              <a:spcBef>
                <a:spcPts val="748"/>
              </a:spcBef>
              <a:buClr>
                <a:srgbClr val="000000"/>
              </a:buClr>
              <a:buFont typeface="Arial"/>
              <a:buChar char="•"/>
            </a:pPr>
            <a:r>
              <a:rPr b="0" lang="en-US" sz="1800" spc="-1" strike="noStrike">
                <a:solidFill>
                  <a:srgbClr val="000000"/>
                </a:solidFill>
                <a:latin typeface="Calibri"/>
              </a:rPr>
              <a:t>Enhance Local/Regional agriculture productivity and environmental objectives.</a:t>
            </a:r>
            <a:endParaRPr b="0" lang="en-US" sz="1800" spc="-1" strike="noStrike">
              <a:solidFill>
                <a:srgbClr val="000000"/>
              </a:solidFill>
              <a:latin typeface="Calibri"/>
            </a:endParaRPr>
          </a:p>
          <a:p>
            <a:pPr lvl="2" marL="342720">
              <a:lnSpc>
                <a:spcPct val="100000"/>
              </a:lnSpc>
              <a:spcBef>
                <a:spcPts val="298"/>
              </a:spcBef>
            </a:pPr>
            <a:r>
              <a:rPr b="0" lang="en-US" sz="1600" spc="-1" strike="noStrike">
                <a:solidFill>
                  <a:srgbClr val="000000"/>
                </a:solidFill>
                <a:latin typeface="Calibri"/>
              </a:rPr>
              <a:t>	</a:t>
            </a:r>
            <a:r>
              <a:rPr b="0" lang="en-US" sz="1600" spc="-1" strike="noStrike" u="sng">
                <a:solidFill>
                  <a:srgbClr val="000000"/>
                </a:solidFill>
                <a:uFillTx/>
                <a:latin typeface="Calibri"/>
              </a:rPr>
              <a:t>Location</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u="sng">
                <a:solidFill>
                  <a:srgbClr val="000000"/>
                </a:solidFill>
                <a:uFillTx/>
                <a:latin typeface="Calibri"/>
              </a:rPr>
              <a:t>Focus Areas</a:t>
            </a:r>
            <a:endParaRPr b="0" lang="en-US" sz="1600" spc="-1" strike="noStrike">
              <a:solidFill>
                <a:srgbClr val="000000"/>
              </a:solidFill>
              <a:latin typeface="Calibri"/>
            </a:endParaRPr>
          </a:p>
          <a:p>
            <a:pPr lvl="2" marL="342720">
              <a:lnSpc>
                <a:spcPct val="100000"/>
              </a:lnSpc>
              <a:spcBef>
                <a:spcPts val="298"/>
              </a:spcBef>
              <a:buClr>
                <a:srgbClr val="000000"/>
              </a:buClr>
              <a:buFont typeface="Arial"/>
              <a:buChar char="•"/>
            </a:pPr>
            <a:r>
              <a:rPr b="0" lang="en-US" sz="1600" spc="-1" strike="noStrike">
                <a:solidFill>
                  <a:srgbClr val="000000"/>
                </a:solidFill>
                <a:latin typeface="Calibri"/>
              </a:rPr>
              <a:t>Recharge &amp; Contributing Zones:</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a:solidFill>
                  <a:srgbClr val="000000"/>
                </a:solidFill>
                <a:latin typeface="Calibri"/>
              </a:rPr>
              <a:t>Improve Soil Health, Reduce Erosion</a:t>
            </a:r>
            <a:endParaRPr b="0" lang="en-US" sz="1600" spc="-1" strike="noStrike">
              <a:solidFill>
                <a:srgbClr val="000000"/>
              </a:solidFill>
              <a:latin typeface="Calibri"/>
            </a:endParaRPr>
          </a:p>
          <a:p>
            <a:pPr lvl="2" marL="342720">
              <a:lnSpc>
                <a:spcPct val="100000"/>
              </a:lnSpc>
              <a:spcBef>
                <a:spcPts val="298"/>
              </a:spcBef>
              <a:buClr>
                <a:srgbClr val="000000"/>
              </a:buClr>
              <a:buFont typeface="Arial"/>
              <a:buChar char="•"/>
            </a:pPr>
            <a:r>
              <a:rPr b="0" lang="en-US" sz="1600" spc="-1" strike="noStrike">
                <a:solidFill>
                  <a:srgbClr val="000000"/>
                </a:solidFill>
                <a:latin typeface="Calibri"/>
              </a:rPr>
              <a:t>Artesian Zone:</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a:solidFill>
                  <a:srgbClr val="000000"/>
                </a:solidFill>
                <a:latin typeface="Calibri"/>
              </a:rPr>
              <a:t>	</a:t>
            </a:r>
            <a:r>
              <a:rPr b="0" lang="en-US" sz="1600" spc="-1" strike="noStrike">
                <a:solidFill>
                  <a:srgbClr val="000000"/>
                </a:solidFill>
                <a:latin typeface="Calibri"/>
              </a:rPr>
              <a:t>Efficient Irrigation, Reduce potential pollution</a:t>
            </a:r>
            <a:endParaRPr b="0" lang="en-US" sz="1600" spc="-1" strike="noStrike">
              <a:solidFill>
                <a:srgbClr val="000000"/>
              </a:solidFill>
              <a:latin typeface="Calibri"/>
            </a:endParaRPr>
          </a:p>
          <a:p>
            <a:pPr lvl="1" marL="171360" indent="-171360">
              <a:lnSpc>
                <a:spcPct val="100000"/>
              </a:lnSpc>
              <a:spcBef>
                <a:spcPts val="748"/>
              </a:spcBef>
              <a:buClr>
                <a:srgbClr val="000000"/>
              </a:buClr>
              <a:buFont typeface="Arial"/>
              <a:buChar char="•"/>
            </a:pPr>
            <a:r>
              <a:rPr b="0" lang="en-US" sz="1800" spc="-1" strike="noStrike">
                <a:solidFill>
                  <a:srgbClr val="000000"/>
                </a:solidFill>
                <a:latin typeface="Calibri"/>
              </a:rPr>
              <a:t>EAA Resource Objectives:  </a:t>
            </a:r>
            <a:endParaRPr b="0" lang="en-US" sz="1800" spc="-1" strike="noStrike">
              <a:solidFill>
                <a:srgbClr val="000000"/>
              </a:solidFill>
              <a:latin typeface="Calibri"/>
            </a:endParaRPr>
          </a:p>
          <a:p>
            <a:pPr lvl="2" marL="342720">
              <a:lnSpc>
                <a:spcPct val="100000"/>
              </a:lnSpc>
              <a:spcBef>
                <a:spcPts val="298"/>
              </a:spcBef>
              <a:buClr>
                <a:srgbClr val="000000"/>
              </a:buClr>
              <a:buFont typeface="Arial"/>
              <a:buChar char="•"/>
            </a:pPr>
            <a:r>
              <a:rPr b="0" lang="en-US" sz="1600" spc="-1" strike="noStrike">
                <a:solidFill>
                  <a:srgbClr val="000000"/>
                </a:solidFill>
                <a:latin typeface="Calibri"/>
              </a:rPr>
              <a:t>Water Quality    - Reduce erosion (land and stream), decommission substandard wells.</a:t>
            </a:r>
            <a:endParaRPr b="0" lang="en-US" sz="1600" spc="-1" strike="noStrike">
              <a:solidFill>
                <a:srgbClr val="000000"/>
              </a:solidFill>
              <a:latin typeface="Calibri"/>
            </a:endParaRPr>
          </a:p>
          <a:p>
            <a:pPr lvl="2" marL="342720">
              <a:lnSpc>
                <a:spcPct val="100000"/>
              </a:lnSpc>
              <a:spcBef>
                <a:spcPts val="298"/>
              </a:spcBef>
              <a:buClr>
                <a:srgbClr val="000000"/>
              </a:buClr>
              <a:buFont typeface="Arial"/>
              <a:buChar char="•"/>
            </a:pPr>
            <a:r>
              <a:rPr b="0" lang="en-US" sz="1600" spc="-1" strike="noStrike">
                <a:solidFill>
                  <a:srgbClr val="000000"/>
                </a:solidFill>
                <a:latin typeface="Calibri"/>
              </a:rPr>
              <a:t>Water Quantity – Efficient use of water, lower water demand by improving soil health.</a:t>
            </a:r>
            <a:endParaRPr b="0" lang="en-US" sz="1600" spc="-1" strike="noStrike">
              <a:solidFill>
                <a:srgbClr val="000000"/>
              </a:solidFill>
              <a:latin typeface="Calibri"/>
            </a:endParaRPr>
          </a:p>
          <a:p>
            <a:pPr lvl="2" marL="342720">
              <a:lnSpc>
                <a:spcPct val="100000"/>
              </a:lnSpc>
              <a:spcBef>
                <a:spcPts val="298"/>
              </a:spcBef>
              <a:buClr>
                <a:srgbClr val="000000"/>
              </a:buClr>
              <a:buFont typeface="Arial"/>
              <a:buChar char="•"/>
            </a:pPr>
            <a:r>
              <a:rPr b="0" lang="en-US" sz="1600" spc="-1" strike="noStrike">
                <a:solidFill>
                  <a:srgbClr val="000000"/>
                </a:solidFill>
                <a:latin typeface="Calibri"/>
              </a:rPr>
              <a:t>Climate Change – Reduce energy consumption, absorb carbon, reduce emissions.</a:t>
            </a:r>
            <a:endParaRPr b="0" lang="en-US" sz="1600" spc="-1" strike="noStrike">
              <a:solidFill>
                <a:srgbClr val="000000"/>
              </a:solidFill>
              <a:latin typeface="Calibri"/>
            </a:endParaRPr>
          </a:p>
        </p:txBody>
      </p:sp>
      <p:pic>
        <p:nvPicPr>
          <p:cNvPr id="512" name="Picture 1" descr=""/>
          <p:cNvPicPr/>
          <p:nvPr/>
        </p:nvPicPr>
        <p:blipFill>
          <a:blip r:embed="rId1"/>
          <a:srcRect l="19827" t="15558" r="4739" b="62223"/>
          <a:stretch/>
        </p:blipFill>
        <p:spPr>
          <a:xfrm>
            <a:off x="1066680" y="3581280"/>
            <a:ext cx="6762960" cy="300528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3" name="TextShape 1"/>
          <p:cNvSpPr txBox="1"/>
          <p:nvPr/>
        </p:nvSpPr>
        <p:spPr>
          <a:xfrm>
            <a:off x="228600" y="318960"/>
            <a:ext cx="8686800" cy="1433520"/>
          </a:xfrm>
          <a:prstGeom prst="rect">
            <a:avLst/>
          </a:prstGeom>
          <a:noFill/>
          <a:ln>
            <a:noFill/>
          </a:ln>
        </p:spPr>
        <p:txBody>
          <a:bodyPr anchor="ctr">
            <a:noAutofit/>
          </a:bodyPr>
          <a:p>
            <a:pPr algn="ctr">
              <a:lnSpc>
                <a:spcPct val="100000"/>
              </a:lnSpc>
              <a:spcBef>
                <a:spcPts val="1199"/>
              </a:spcBef>
              <a:spcAft>
                <a:spcPts val="1199"/>
              </a:spcAft>
            </a:pPr>
            <a:r>
              <a:rPr b="0" lang="en-US" sz="2900" spc="-1" strike="noStrike">
                <a:solidFill>
                  <a:srgbClr val="000000"/>
                </a:solidFill>
                <a:latin typeface="Calibri"/>
              </a:rPr>
              <a:t>Resource Concerns and Recommended Practices</a:t>
            </a:r>
            <a:br/>
            <a:r>
              <a:rPr b="0" lang="en-US" sz="700" spc="-1" strike="noStrike">
                <a:solidFill>
                  <a:srgbClr val="000000"/>
                </a:solidFill>
                <a:latin typeface="Calibri"/>
              </a:rPr>
              <a:t>l</a:t>
            </a:r>
            <a:br/>
            <a:r>
              <a:rPr b="1" lang="en-US" sz="2900" spc="-1" strike="noStrike">
                <a:solidFill>
                  <a:srgbClr val="000000"/>
                </a:solidFill>
                <a:latin typeface="Calibri"/>
              </a:rPr>
              <a:t>Primary Focus </a:t>
            </a:r>
            <a:br/>
            <a:r>
              <a:rPr b="0" i="1" lang="en-US" sz="2400" spc="-1" strike="noStrike">
                <a:solidFill>
                  <a:srgbClr val="000000"/>
                </a:solidFill>
                <a:latin typeface="Calibri"/>
              </a:rPr>
              <a:t>Includes EAA Partial Reimbursement within Jurisdictional Boundary</a:t>
            </a:r>
            <a:endParaRPr b="0" lang="en-US" sz="2400" spc="-1" strike="noStrike">
              <a:solidFill>
                <a:srgbClr val="000000"/>
              </a:solidFill>
              <a:latin typeface="Calibri Light"/>
            </a:endParaRPr>
          </a:p>
        </p:txBody>
      </p:sp>
      <p:sp>
        <p:nvSpPr>
          <p:cNvPr id="514" name="TextShape 2"/>
          <p:cNvSpPr txBox="1"/>
          <p:nvPr/>
        </p:nvSpPr>
        <p:spPr>
          <a:xfrm>
            <a:off x="380880" y="1981080"/>
            <a:ext cx="8382240" cy="4572000"/>
          </a:xfrm>
          <a:prstGeom prst="rect">
            <a:avLst/>
          </a:prstGeom>
          <a:noFill/>
          <a:ln>
            <a:noFill/>
          </a:ln>
        </p:spPr>
        <p:txBody>
          <a:bodyPr>
            <a:normAutofit/>
          </a:bodyPr>
          <a:p>
            <a:pPr marL="171360" indent="-171360">
              <a:lnSpc>
                <a:spcPct val="100000"/>
              </a:lnSpc>
              <a:spcBef>
                <a:spcPts val="748"/>
              </a:spcBef>
              <a:buClr>
                <a:srgbClr val="000000"/>
              </a:buClr>
              <a:buFont typeface="Arial"/>
              <a:buChar char="•"/>
            </a:pPr>
            <a:r>
              <a:rPr b="0" lang="en-US" sz="2200" spc="-1" strike="noStrike">
                <a:solidFill>
                  <a:srgbClr val="000000"/>
                </a:solidFill>
                <a:latin typeface="Calibri"/>
                <a:ea typeface="Times New Roman"/>
              </a:rPr>
              <a:t>Water Quality Degradation (Excessive Sediment) in Contributing and Recharge Zones – Rangeland and Riparian Areas</a:t>
            </a:r>
            <a:endParaRPr b="0" lang="en-US" sz="2200" spc="-1" strike="noStrike">
              <a:solidFill>
                <a:srgbClr val="000000"/>
              </a:solidFill>
              <a:latin typeface="Calibri"/>
            </a:endParaRPr>
          </a:p>
          <a:p>
            <a:pPr lvl="1" marL="514080" indent="-171360">
              <a:lnSpc>
                <a:spcPct val="130000"/>
              </a:lnSpc>
              <a:spcBef>
                <a:spcPts val="374"/>
              </a:spcBef>
              <a:buClr>
                <a:srgbClr val="000000"/>
              </a:buClr>
              <a:buFont typeface="Arial"/>
              <a:buChar char="•"/>
            </a:pPr>
            <a:r>
              <a:rPr b="0" lang="en-US" sz="1800" spc="-1" strike="noStrike">
                <a:solidFill>
                  <a:srgbClr val="000000"/>
                </a:solidFill>
                <a:latin typeface="Calibri"/>
                <a:ea typeface="Times New Roman"/>
              </a:rPr>
              <a:t>(550) Range Planting,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(390) Riparian Herbaceous Cover, </a:t>
            </a:r>
            <a:endParaRPr b="0" lang="en-US" sz="1800" spc="-1" strike="noStrike">
              <a:solidFill>
                <a:srgbClr val="000000"/>
              </a:solidFill>
              <a:latin typeface="Calibri"/>
            </a:endParaRPr>
          </a:p>
          <a:p>
            <a:pPr lvl="1" marL="514080" indent="-171360">
              <a:lnSpc>
                <a:spcPct val="130000"/>
              </a:lnSpc>
              <a:spcBef>
                <a:spcPts val="374"/>
              </a:spcBef>
              <a:buClr>
                <a:srgbClr val="000000"/>
              </a:buClr>
              <a:buFont typeface="Arial"/>
              <a:buChar char="•"/>
            </a:pPr>
            <a:r>
              <a:rPr b="0" lang="en-US" sz="1800" spc="-1" strike="noStrike">
                <a:solidFill>
                  <a:srgbClr val="000000"/>
                </a:solidFill>
                <a:latin typeface="Calibri"/>
                <a:ea typeface="Times New Roman"/>
              </a:rPr>
              <a:t>(391) Riparian Forest Cover,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(528) Prescribed Grazing, </a:t>
            </a:r>
            <a:endParaRPr b="0" lang="en-US" sz="1800" spc="-1" strike="noStrike">
              <a:solidFill>
                <a:srgbClr val="000000"/>
              </a:solidFill>
              <a:latin typeface="Calibri"/>
            </a:endParaRPr>
          </a:p>
          <a:p>
            <a:pPr lvl="1" marL="514080" indent="-171360">
              <a:lnSpc>
                <a:spcPct val="130000"/>
              </a:lnSpc>
              <a:spcBef>
                <a:spcPts val="374"/>
              </a:spcBef>
              <a:buClr>
                <a:srgbClr val="000000"/>
              </a:buClr>
              <a:buFont typeface="Arial"/>
              <a:buChar char="•"/>
            </a:pPr>
            <a:r>
              <a:rPr b="0" lang="en-US" sz="1800" spc="-1" strike="noStrike">
                <a:solidFill>
                  <a:srgbClr val="000000"/>
                </a:solidFill>
                <a:latin typeface="Calibri"/>
                <a:ea typeface="Times New Roman"/>
              </a:rPr>
              <a:t>(314) Brush Management (Mechanical).</a:t>
            </a:r>
            <a:endParaRPr b="0" lang="en-US" sz="1800" spc="-1" strike="noStrike">
              <a:solidFill>
                <a:srgbClr val="000000"/>
              </a:solidFill>
              <a:latin typeface="Calibri"/>
            </a:endParaRPr>
          </a:p>
          <a:p>
            <a:pPr marL="171360" indent="-171360">
              <a:lnSpc>
                <a:spcPct val="130000"/>
              </a:lnSpc>
              <a:spcBef>
                <a:spcPts val="748"/>
              </a:spcBef>
              <a:buClr>
                <a:srgbClr val="000000"/>
              </a:buClr>
              <a:buFont typeface="Arial"/>
              <a:buChar char="•"/>
            </a:pPr>
            <a:r>
              <a:rPr b="0" lang="en-US" sz="2200" spc="-1" strike="noStrike">
                <a:solidFill>
                  <a:srgbClr val="000000"/>
                </a:solidFill>
                <a:latin typeface="Calibri"/>
                <a:ea typeface="Times New Roman"/>
              </a:rPr>
              <a:t>Water Quantity (Inefficient Use) in Artesian Zone</a:t>
            </a:r>
            <a:endParaRPr b="0" lang="en-US" sz="2200" spc="-1" strike="noStrike">
              <a:solidFill>
                <a:srgbClr val="000000"/>
              </a:solidFill>
              <a:latin typeface="Calibri"/>
            </a:endParaRPr>
          </a:p>
          <a:p>
            <a:pPr lvl="1" marL="514080" indent="-171360">
              <a:lnSpc>
                <a:spcPct val="130000"/>
              </a:lnSpc>
              <a:spcBef>
                <a:spcPts val="374"/>
              </a:spcBef>
              <a:buClr>
                <a:srgbClr val="000000"/>
              </a:buClr>
              <a:buFont typeface="Arial"/>
              <a:buChar char="•"/>
            </a:pPr>
            <a:r>
              <a:rPr b="0" lang="en-US" sz="1800" spc="-1" strike="noStrike">
                <a:solidFill>
                  <a:srgbClr val="000000"/>
                </a:solidFill>
                <a:latin typeface="Calibri"/>
                <a:ea typeface="Times New Roman"/>
              </a:rPr>
              <a:t>(441) Micro-Irrigation System,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(442) Sprinkler Irrigation System, </a:t>
            </a:r>
            <a:endParaRPr b="0" lang="en-US" sz="1800" spc="-1" strike="noStrike">
              <a:solidFill>
                <a:srgbClr val="000000"/>
              </a:solidFill>
              <a:latin typeface="Calibri"/>
            </a:endParaRPr>
          </a:p>
          <a:p>
            <a:pPr lvl="1" marL="514080" indent="-171360">
              <a:lnSpc>
                <a:spcPct val="130000"/>
              </a:lnSpc>
              <a:spcBef>
                <a:spcPts val="374"/>
              </a:spcBef>
              <a:buClr>
                <a:srgbClr val="000000"/>
              </a:buClr>
              <a:buFont typeface="Arial"/>
              <a:buChar char="•"/>
            </a:pPr>
            <a:r>
              <a:rPr b="0" lang="en-US" sz="1800" spc="-1" strike="noStrike">
                <a:solidFill>
                  <a:srgbClr val="000000"/>
                </a:solidFill>
                <a:latin typeface="Calibri"/>
                <a:ea typeface="Times New Roman"/>
              </a:rPr>
              <a:t>(449) Irrigation Water Well Management.</a:t>
            </a:r>
            <a:endParaRPr b="0" lang="en-US" sz="1800" spc="-1" strike="noStrike">
              <a:solidFill>
                <a:srgbClr val="000000"/>
              </a:solidFill>
              <a:latin typeface="Calibri"/>
            </a:endParaRPr>
          </a:p>
          <a:p>
            <a:pPr lvl="1" marL="514080" indent="-171360">
              <a:lnSpc>
                <a:spcPct val="130000"/>
              </a:lnSpc>
              <a:spcBef>
                <a:spcPts val="748"/>
              </a:spcBef>
              <a:buClr>
                <a:srgbClr val="000000"/>
              </a:buClr>
              <a:buFont typeface="Arial"/>
              <a:buChar char="•"/>
            </a:pPr>
            <a:r>
              <a:rPr b="0" lang="en-US" sz="2200" spc="-1" strike="noStrike">
                <a:solidFill>
                  <a:srgbClr val="000000"/>
                </a:solidFill>
                <a:latin typeface="Calibri"/>
                <a:ea typeface="Times New Roman"/>
              </a:rPr>
              <a:t>Water Quality</a:t>
            </a:r>
            <a:r>
              <a:rPr b="0" lang="en-US" sz="2000" spc="-1" strike="noStrike">
                <a:solidFill>
                  <a:srgbClr val="000000"/>
                </a:solidFill>
                <a:latin typeface="Calibri"/>
                <a:ea typeface="Times New Roman"/>
              </a:rPr>
              <a:t> Degradation (Pollutants) within Edwards Aquifer System </a:t>
            </a:r>
            <a:endParaRPr b="0" lang="en-US" sz="2000" spc="-1" strike="noStrike">
              <a:solidFill>
                <a:srgbClr val="000000"/>
              </a:solidFill>
              <a:latin typeface="Calibri"/>
            </a:endParaRPr>
          </a:p>
          <a:p>
            <a:pPr lvl="2" marL="514080" indent="-171360">
              <a:lnSpc>
                <a:spcPct val="100000"/>
              </a:lnSpc>
              <a:buClr>
                <a:srgbClr val="000000"/>
              </a:buClr>
              <a:buFont typeface="Arial"/>
              <a:buChar char="•"/>
            </a:pPr>
            <a:r>
              <a:rPr b="0" lang="en-US" sz="1800" spc="-1" strike="noStrike">
                <a:solidFill>
                  <a:srgbClr val="000000"/>
                </a:solidFill>
                <a:latin typeface="Calibri"/>
                <a:ea typeface="Times New Roman"/>
              </a:rPr>
              <a:t>(351) Well Decommissioning (Edwards)   (319) On-Farm Secondary Containment</a:t>
            </a:r>
            <a:endParaRPr b="0" lang="en-US" sz="1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5" name="TextShape 1"/>
          <p:cNvSpPr txBox="1"/>
          <p:nvPr/>
        </p:nvSpPr>
        <p:spPr>
          <a:xfrm>
            <a:off x="228600" y="318960"/>
            <a:ext cx="8686800" cy="1128960"/>
          </a:xfrm>
          <a:prstGeom prst="rect">
            <a:avLst/>
          </a:prstGeom>
          <a:noFill/>
          <a:ln>
            <a:noFill/>
          </a:ln>
        </p:spPr>
        <p:txBody>
          <a:bodyPr anchor="ctr">
            <a:noAutofit/>
          </a:bodyPr>
          <a:p>
            <a:pPr algn="ctr">
              <a:lnSpc>
                <a:spcPct val="90000"/>
              </a:lnSpc>
              <a:spcBef>
                <a:spcPts val="1199"/>
              </a:spcBef>
              <a:spcAft>
                <a:spcPts val="1199"/>
              </a:spcAft>
            </a:pPr>
            <a:r>
              <a:rPr b="0" lang="en-US" sz="3200" spc="-1" strike="noStrike">
                <a:solidFill>
                  <a:srgbClr val="000000"/>
                </a:solidFill>
                <a:latin typeface="Calibri"/>
              </a:rPr>
              <a:t>Resource Concerns and Recommended Practices</a:t>
            </a:r>
            <a:br/>
            <a:r>
              <a:rPr b="0" lang="en-US" sz="800" spc="-1" strike="noStrike">
                <a:solidFill>
                  <a:srgbClr val="000000"/>
                </a:solidFill>
                <a:latin typeface="Calibri"/>
              </a:rPr>
              <a:t>l</a:t>
            </a:r>
            <a:br/>
            <a:r>
              <a:rPr b="1" lang="en-US" sz="3200" spc="-1" strike="noStrike">
                <a:solidFill>
                  <a:srgbClr val="000000"/>
                </a:solidFill>
                <a:latin typeface="Calibri"/>
              </a:rPr>
              <a:t>Secondary Focus </a:t>
            </a:r>
            <a:endParaRPr b="0" lang="en-US" sz="3200" spc="-1" strike="noStrike">
              <a:solidFill>
                <a:srgbClr val="000000"/>
              </a:solidFill>
              <a:latin typeface="Calibri Light"/>
            </a:endParaRPr>
          </a:p>
        </p:txBody>
      </p:sp>
      <p:sp>
        <p:nvSpPr>
          <p:cNvPr id="516" name="TextShape 2"/>
          <p:cNvSpPr txBox="1"/>
          <p:nvPr/>
        </p:nvSpPr>
        <p:spPr>
          <a:xfrm>
            <a:off x="380880" y="1752480"/>
            <a:ext cx="8382240" cy="3657600"/>
          </a:xfrm>
          <a:prstGeom prst="rect">
            <a:avLst/>
          </a:prstGeom>
          <a:noFill/>
          <a:ln>
            <a:noFill/>
          </a:ln>
        </p:spPr>
        <p:txBody>
          <a:bodyPr>
            <a:normAutofit/>
          </a:bodyPr>
          <a:p>
            <a:pPr marL="171360" indent="-171360">
              <a:lnSpc>
                <a:spcPct val="100000"/>
              </a:lnSpc>
              <a:buClr>
                <a:srgbClr val="000000"/>
              </a:buClr>
              <a:buFont typeface="Arial"/>
              <a:buChar char="•"/>
            </a:pPr>
            <a:r>
              <a:rPr b="0" lang="en-US" sz="2200" spc="-1" strike="noStrike">
                <a:solidFill>
                  <a:srgbClr val="000000"/>
                </a:solidFill>
                <a:latin typeface="Calibri"/>
                <a:ea typeface="Times New Roman"/>
              </a:rPr>
              <a:t>Water Quality Degradation (Excessive Sediment) in Edwards System to benefit cropland - Non-Structural</a:t>
            </a:r>
            <a:endParaRPr b="0" lang="en-US" sz="2200" spc="-1" strike="noStrike">
              <a:solidFill>
                <a:srgbClr val="000000"/>
              </a:solidFill>
              <a:latin typeface="Calibri"/>
            </a:endParaRPr>
          </a:p>
          <a:p>
            <a:pPr lvl="1" marL="514080" indent="-171360">
              <a:lnSpc>
                <a:spcPct val="130000"/>
              </a:lnSpc>
              <a:spcBef>
                <a:spcPts val="374"/>
              </a:spcBef>
              <a:buClr>
                <a:srgbClr val="000000"/>
              </a:buClr>
              <a:buFont typeface="Arial"/>
              <a:buChar char="•"/>
            </a:pPr>
            <a:r>
              <a:rPr b="0" lang="en-US" sz="1800" spc="-1" strike="noStrike">
                <a:solidFill>
                  <a:srgbClr val="000000"/>
                </a:solidFill>
                <a:latin typeface="Calibri"/>
                <a:ea typeface="Times New Roman"/>
              </a:rPr>
              <a:t>(512) Forage &amp; Biomass Planting,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(386) Field Border, </a:t>
            </a:r>
            <a:endParaRPr b="0" lang="en-US" sz="1800" spc="-1" strike="noStrike">
              <a:solidFill>
                <a:srgbClr val="000000"/>
              </a:solidFill>
              <a:latin typeface="Calibri"/>
            </a:endParaRPr>
          </a:p>
          <a:p>
            <a:pPr lvl="1" marL="514080" indent="-171360">
              <a:lnSpc>
                <a:spcPct val="130000"/>
              </a:lnSpc>
              <a:spcBef>
                <a:spcPts val="374"/>
              </a:spcBef>
              <a:buClr>
                <a:srgbClr val="000000"/>
              </a:buClr>
              <a:buFont typeface="Arial"/>
              <a:buChar char="•"/>
            </a:pPr>
            <a:r>
              <a:rPr b="0" lang="en-US" sz="1800" spc="-1" strike="noStrike">
                <a:solidFill>
                  <a:srgbClr val="000000"/>
                </a:solidFill>
                <a:latin typeface="Calibri"/>
                <a:ea typeface="Times New Roman"/>
              </a:rPr>
              <a:t>(393) Filter Strip,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(412) Grassed Waterway, </a:t>
            </a:r>
            <a:endParaRPr b="0" lang="en-US" sz="1800" spc="-1" strike="noStrike">
              <a:solidFill>
                <a:srgbClr val="000000"/>
              </a:solidFill>
              <a:latin typeface="Calibri"/>
            </a:endParaRPr>
          </a:p>
          <a:p>
            <a:pPr lvl="1" marL="514080" indent="-171360">
              <a:lnSpc>
                <a:spcPct val="130000"/>
              </a:lnSpc>
              <a:spcBef>
                <a:spcPts val="374"/>
              </a:spcBef>
              <a:buClr>
                <a:srgbClr val="000000"/>
              </a:buClr>
              <a:buFont typeface="Arial"/>
              <a:buChar char="•"/>
            </a:pPr>
            <a:r>
              <a:rPr b="0" lang="en-US" sz="1800" spc="-1" strike="noStrike">
                <a:solidFill>
                  <a:srgbClr val="000000"/>
                </a:solidFill>
                <a:latin typeface="Calibri"/>
                <a:ea typeface="Times New Roman"/>
              </a:rPr>
              <a:t>Residue &amp; Tillage Management – (329) No Till or (345) Mulch Till.</a:t>
            </a:r>
            <a:endParaRPr b="0" lang="en-US" sz="1800" spc="-1" strike="noStrike">
              <a:solidFill>
                <a:srgbClr val="000000"/>
              </a:solidFill>
              <a:latin typeface="Calibri"/>
            </a:endParaRPr>
          </a:p>
          <a:p>
            <a:pPr marL="171360" indent="-171360">
              <a:lnSpc>
                <a:spcPct val="100000"/>
              </a:lnSpc>
              <a:spcBef>
                <a:spcPts val="748"/>
              </a:spcBef>
              <a:buClr>
                <a:srgbClr val="000000"/>
              </a:buClr>
              <a:buFont typeface="Arial"/>
              <a:buChar char="•"/>
            </a:pPr>
            <a:r>
              <a:rPr b="0" lang="en-US" sz="2200" spc="-1" strike="noStrike">
                <a:solidFill>
                  <a:srgbClr val="000000"/>
                </a:solidFill>
                <a:latin typeface="Calibri"/>
                <a:ea typeface="Times New Roman"/>
              </a:rPr>
              <a:t>Water Quality Degradation (Excessive Sediment) in Contributing and Recharge Zone - Structural</a:t>
            </a:r>
            <a:endParaRPr b="0" lang="en-US" sz="2200" spc="-1" strike="noStrike">
              <a:solidFill>
                <a:srgbClr val="000000"/>
              </a:solidFill>
              <a:latin typeface="Calibri"/>
            </a:endParaRPr>
          </a:p>
          <a:p>
            <a:pPr lvl="2" marL="514080" indent="-171360">
              <a:lnSpc>
                <a:spcPct val="130000"/>
              </a:lnSpc>
              <a:spcBef>
                <a:spcPts val="374"/>
              </a:spcBef>
              <a:buClr>
                <a:srgbClr val="000000"/>
              </a:buClr>
              <a:buFont typeface="Arial"/>
              <a:buChar char="•"/>
            </a:pPr>
            <a:r>
              <a:rPr b="0" lang="en-US" sz="1800" spc="-1" strike="noStrike">
                <a:solidFill>
                  <a:srgbClr val="000000"/>
                </a:solidFill>
                <a:latin typeface="Calibri"/>
                <a:ea typeface="Times New Roman"/>
              </a:rPr>
              <a:t>(580) Streambank Protection,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	</a:t>
            </a:r>
            <a:r>
              <a:rPr b="0" lang="en-US" sz="1800" spc="-1" strike="noStrike">
                <a:solidFill>
                  <a:srgbClr val="000000"/>
                </a:solidFill>
                <a:latin typeface="Calibri"/>
                <a:ea typeface="Times New Roman"/>
              </a:rPr>
              <a:t>(600) Terrace, </a:t>
            </a:r>
            <a:endParaRPr b="0" lang="en-US" sz="1800" spc="-1" strike="noStrike">
              <a:solidFill>
                <a:srgbClr val="000000"/>
              </a:solidFill>
              <a:latin typeface="Calibri"/>
            </a:endParaRPr>
          </a:p>
          <a:p>
            <a:pPr lvl="2" marL="514080" indent="-171360">
              <a:lnSpc>
                <a:spcPct val="130000"/>
              </a:lnSpc>
              <a:buClr>
                <a:srgbClr val="000000"/>
              </a:buClr>
              <a:buFont typeface="Arial"/>
              <a:buChar char="•"/>
            </a:pPr>
            <a:r>
              <a:rPr b="0" lang="en-US" sz="1800" spc="-1" strike="noStrike">
                <a:solidFill>
                  <a:srgbClr val="000000"/>
                </a:solidFill>
                <a:latin typeface="Calibri"/>
                <a:ea typeface="Times New Roman"/>
              </a:rPr>
              <a:t>(638) Water &amp; Sediment Control Basin.</a:t>
            </a:r>
            <a:endParaRPr b="0" lang="en-US" sz="1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7" name="TextShape 1"/>
          <p:cNvSpPr txBox="1"/>
          <p:nvPr/>
        </p:nvSpPr>
        <p:spPr>
          <a:xfrm>
            <a:off x="666720" y="304560"/>
            <a:ext cx="7886880" cy="701640"/>
          </a:xfrm>
          <a:prstGeom prst="rect">
            <a:avLst/>
          </a:prstGeom>
          <a:noFill/>
          <a:ln>
            <a:noFill/>
          </a:ln>
        </p:spPr>
        <p:txBody>
          <a:bodyPr anchor="ctr">
            <a:noAutofit/>
          </a:bodyPr>
          <a:p>
            <a:pPr>
              <a:lnSpc>
                <a:spcPct val="90000"/>
              </a:lnSpc>
            </a:pPr>
            <a:r>
              <a:rPr b="0" lang="en-US" sz="3200" spc="-1" strike="noStrike">
                <a:solidFill>
                  <a:srgbClr val="000000"/>
                </a:solidFill>
                <a:latin typeface="Calibri"/>
              </a:rPr>
              <a:t>EAA Responsibilities as an SRC Sponsor</a:t>
            </a:r>
            <a:endParaRPr b="0" lang="en-US" sz="3200" spc="-1" strike="noStrike">
              <a:solidFill>
                <a:srgbClr val="000000"/>
              </a:solidFill>
              <a:latin typeface="Calibri Light"/>
            </a:endParaRPr>
          </a:p>
        </p:txBody>
      </p:sp>
      <p:sp>
        <p:nvSpPr>
          <p:cNvPr id="518" name="TextShape 2"/>
          <p:cNvSpPr txBox="1"/>
          <p:nvPr/>
        </p:nvSpPr>
        <p:spPr>
          <a:xfrm>
            <a:off x="457200" y="1006200"/>
            <a:ext cx="8305920" cy="5181480"/>
          </a:xfrm>
          <a:prstGeom prst="rect">
            <a:avLst/>
          </a:prstGeom>
          <a:noFill/>
          <a:ln>
            <a:noFill/>
          </a:ln>
        </p:spPr>
        <p:txBody>
          <a:bodyPr>
            <a:normAutofit/>
          </a:bodyPr>
          <a:p>
            <a:pPr lvl="1">
              <a:lnSpc>
                <a:spcPct val="150000"/>
              </a:lnSpc>
              <a:spcBef>
                <a:spcPts val="748"/>
              </a:spcBef>
            </a:pPr>
            <a:r>
              <a:rPr b="0" lang="en-US" sz="1800" spc="-1" strike="noStrike" u="sng">
                <a:solidFill>
                  <a:srgbClr val="000000"/>
                </a:solidFill>
                <a:uFillTx/>
                <a:latin typeface="Calibri"/>
                <a:ea typeface="Times New Roman"/>
              </a:rPr>
              <a:t>Develop the EA SRC Proposal:</a:t>
            </a:r>
            <a:endParaRPr b="0" lang="en-US" sz="1800" spc="-1" strike="noStrike">
              <a:solidFill>
                <a:srgbClr val="000000"/>
              </a:solidFill>
              <a:latin typeface="Calibri"/>
            </a:endParaRPr>
          </a:p>
          <a:p>
            <a:pPr lvl="1">
              <a:lnSpc>
                <a:spcPct val="100000"/>
              </a:lnSpc>
              <a:spcBef>
                <a:spcPts val="1199"/>
              </a:spcBef>
              <a:buClr>
                <a:srgbClr val="000000"/>
              </a:buClr>
              <a:buFont typeface="Arial"/>
              <a:buChar char="•"/>
            </a:pPr>
            <a:r>
              <a:rPr b="0" lang="en-US" sz="1800" spc="-1" strike="noStrike">
                <a:solidFill>
                  <a:srgbClr val="000000"/>
                </a:solidFill>
                <a:latin typeface="Calibri"/>
              </a:rPr>
              <a:t>Select SRC practices and the boundary for each practice.   </a:t>
            </a:r>
            <a:endParaRPr b="0" lang="en-US" sz="1800" spc="-1" strike="noStrike">
              <a:solidFill>
                <a:srgbClr val="000000"/>
              </a:solidFill>
              <a:latin typeface="Calibri"/>
            </a:endParaRPr>
          </a:p>
          <a:p>
            <a:pPr lvl="1">
              <a:lnSpc>
                <a:spcPct val="100000"/>
              </a:lnSpc>
              <a:spcBef>
                <a:spcPts val="1199"/>
              </a:spcBef>
              <a:buClr>
                <a:srgbClr val="000000"/>
              </a:buClr>
              <a:buFont typeface="Arial"/>
              <a:buChar char="•"/>
            </a:pPr>
            <a:r>
              <a:rPr b="0" lang="en-US" sz="1800" spc="-1" strike="noStrike">
                <a:solidFill>
                  <a:srgbClr val="000000"/>
                </a:solidFill>
                <a:latin typeface="Calibri"/>
              </a:rPr>
              <a:t>Provide community outreach and gather feedback for mutual benefit of Ag producers and the EAA. </a:t>
            </a:r>
            <a:endParaRPr b="0" lang="en-US" sz="1800" spc="-1" strike="noStrike">
              <a:solidFill>
                <a:srgbClr val="000000"/>
              </a:solidFill>
              <a:latin typeface="Calibri"/>
            </a:endParaRPr>
          </a:p>
          <a:p>
            <a:pPr lvl="1">
              <a:lnSpc>
                <a:spcPct val="100000"/>
              </a:lnSpc>
              <a:spcBef>
                <a:spcPts val="1199"/>
              </a:spcBef>
              <a:buClr>
                <a:srgbClr val="000000"/>
              </a:buClr>
              <a:buFont typeface="Arial"/>
              <a:buChar char="•"/>
            </a:pPr>
            <a:r>
              <a:rPr b="0" lang="en-US" sz="1800" spc="-1" strike="noStrike">
                <a:solidFill>
                  <a:srgbClr val="000000"/>
                </a:solidFill>
                <a:latin typeface="Calibri"/>
                <a:ea typeface="Times New Roman"/>
              </a:rPr>
              <a:t>Provide EAA funding to provide incentives for the prioritized practices.  (EAA funding is not a SRC requirement.  </a:t>
            </a:r>
            <a:endParaRPr b="0" lang="en-US" sz="1800" spc="-1" strike="noStrike">
              <a:solidFill>
                <a:srgbClr val="000000"/>
              </a:solidFill>
              <a:latin typeface="Calibri"/>
            </a:endParaRPr>
          </a:p>
          <a:p>
            <a:pPr lvl="1">
              <a:lnSpc>
                <a:spcPct val="100000"/>
              </a:lnSpc>
              <a:spcBef>
                <a:spcPts val="1199"/>
              </a:spcBef>
              <a:buClr>
                <a:srgbClr val="000000"/>
              </a:buClr>
              <a:buFont typeface="Arial"/>
              <a:buChar char="•"/>
            </a:pPr>
            <a:r>
              <a:rPr b="0" lang="en-US" sz="1800" spc="-1" strike="noStrike">
                <a:solidFill>
                  <a:srgbClr val="000000"/>
                </a:solidFill>
                <a:latin typeface="Calibri"/>
                <a:ea typeface="Times New Roman"/>
              </a:rPr>
              <a:t>Develop methods to measure expected environmental improvements from each Practice.</a:t>
            </a:r>
            <a:endParaRPr b="0" lang="en-US" sz="1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9" name="TextShape 1"/>
          <p:cNvSpPr txBox="1"/>
          <p:nvPr/>
        </p:nvSpPr>
        <p:spPr>
          <a:xfrm>
            <a:off x="628560" y="365040"/>
            <a:ext cx="7886880" cy="1006560"/>
          </a:xfrm>
          <a:prstGeom prst="rect">
            <a:avLst/>
          </a:prstGeom>
          <a:noFill/>
          <a:ln>
            <a:noFill/>
          </a:ln>
        </p:spPr>
        <p:txBody>
          <a:bodyPr anchor="ctr">
            <a:noAutofit/>
          </a:bodyPr>
          <a:p>
            <a:pPr>
              <a:lnSpc>
                <a:spcPct val="90000"/>
              </a:lnSpc>
            </a:pPr>
            <a:r>
              <a:rPr b="0" lang="en-US" sz="3200" spc="-1" strike="noStrike">
                <a:solidFill>
                  <a:srgbClr val="000000"/>
                </a:solidFill>
                <a:latin typeface="Calibri"/>
              </a:rPr>
              <a:t>EAA Responsibilities as an SRC Sponsor</a:t>
            </a:r>
            <a:endParaRPr b="0" lang="en-US" sz="3200" spc="-1" strike="noStrike">
              <a:solidFill>
                <a:srgbClr val="000000"/>
              </a:solidFill>
              <a:latin typeface="Calibri Light"/>
            </a:endParaRPr>
          </a:p>
        </p:txBody>
      </p:sp>
      <p:sp>
        <p:nvSpPr>
          <p:cNvPr id="520" name="TextShape 2"/>
          <p:cNvSpPr txBox="1"/>
          <p:nvPr/>
        </p:nvSpPr>
        <p:spPr>
          <a:xfrm>
            <a:off x="628560" y="1218960"/>
            <a:ext cx="7886880" cy="5181480"/>
          </a:xfrm>
          <a:prstGeom prst="rect">
            <a:avLst/>
          </a:prstGeom>
          <a:noFill/>
          <a:ln>
            <a:noFill/>
          </a:ln>
        </p:spPr>
        <p:txBody>
          <a:bodyPr>
            <a:normAutofit/>
          </a:bodyPr>
          <a:p>
            <a:pPr>
              <a:lnSpc>
                <a:spcPct val="150000"/>
              </a:lnSpc>
              <a:spcBef>
                <a:spcPts val="748"/>
              </a:spcBef>
            </a:pPr>
            <a:r>
              <a:rPr b="0" lang="en-US" sz="1800" spc="-1" strike="noStrike" u="sng">
                <a:solidFill>
                  <a:srgbClr val="000000"/>
                </a:solidFill>
                <a:uFillTx/>
                <a:latin typeface="Calibri"/>
              </a:rPr>
              <a:t>Annual tasks after the EA SRC is approved</a:t>
            </a:r>
            <a:r>
              <a:rPr b="0" lang="en-US" sz="1800" spc="-1" strike="noStrike">
                <a:solidFill>
                  <a:srgbClr val="000000"/>
                </a:solidFill>
                <a:latin typeface="Calibri"/>
              </a:rPr>
              <a:t>:</a:t>
            </a:r>
            <a:endParaRPr b="0" lang="en-US" sz="1800" spc="-1" strike="noStrike">
              <a:solidFill>
                <a:srgbClr val="000000"/>
              </a:solidFill>
              <a:latin typeface="Calibri"/>
            </a:endParaRPr>
          </a:p>
          <a:p>
            <a:pPr>
              <a:lnSpc>
                <a:spcPct val="100000"/>
              </a:lnSpc>
              <a:spcBef>
                <a:spcPts val="1199"/>
              </a:spcBef>
              <a:buClr>
                <a:srgbClr val="000000"/>
              </a:buClr>
              <a:buFont typeface="Arial"/>
              <a:buChar char="•"/>
            </a:pPr>
            <a:r>
              <a:rPr b="0" lang="en-US" sz="1800" spc="-1" strike="noStrike">
                <a:solidFill>
                  <a:srgbClr val="000000"/>
                </a:solidFill>
                <a:latin typeface="Calibri"/>
              </a:rPr>
              <a:t>Develop the scoring/ranking criteria of Practices with NRCS Staff.</a:t>
            </a:r>
            <a:endParaRPr b="0" lang="en-US" sz="1800" spc="-1" strike="noStrike">
              <a:solidFill>
                <a:srgbClr val="000000"/>
              </a:solidFill>
              <a:latin typeface="Calibri"/>
            </a:endParaRPr>
          </a:p>
          <a:p>
            <a:pPr>
              <a:lnSpc>
                <a:spcPct val="100000"/>
              </a:lnSpc>
              <a:spcBef>
                <a:spcPts val="1199"/>
              </a:spcBef>
              <a:buClr>
                <a:srgbClr val="000000"/>
              </a:buClr>
              <a:buFont typeface="Arial"/>
              <a:buChar char="•"/>
            </a:pPr>
            <a:r>
              <a:rPr b="0" lang="en-US" sz="1800" spc="-1" strike="noStrike">
                <a:solidFill>
                  <a:srgbClr val="000000"/>
                </a:solidFill>
                <a:latin typeface="Calibri"/>
              </a:rPr>
              <a:t>Conduct outreach meetings and create brochure to notify Ag Producers of Program details.</a:t>
            </a:r>
            <a:endParaRPr b="0" lang="en-US" sz="1800" spc="-1" strike="noStrike">
              <a:solidFill>
                <a:srgbClr val="000000"/>
              </a:solidFill>
              <a:latin typeface="Calibri"/>
            </a:endParaRPr>
          </a:p>
          <a:p>
            <a:pPr>
              <a:lnSpc>
                <a:spcPct val="150000"/>
              </a:lnSpc>
              <a:spcBef>
                <a:spcPts val="748"/>
              </a:spcBef>
              <a:buClr>
                <a:srgbClr val="000000"/>
              </a:buClr>
              <a:buFont typeface="Arial"/>
              <a:buChar char="•"/>
            </a:pPr>
            <a:r>
              <a:rPr b="0" lang="en-US" sz="1800" spc="-1" strike="noStrike">
                <a:solidFill>
                  <a:srgbClr val="000000"/>
                </a:solidFill>
                <a:latin typeface="Calibri"/>
              </a:rPr>
              <a:t>Field inspect in order to administer payment of EAA incentives, if applicable. </a:t>
            </a:r>
            <a:endParaRPr b="0" lang="en-US" sz="1800" spc="-1" strike="noStrike">
              <a:solidFill>
                <a:srgbClr val="000000"/>
              </a:solidFill>
              <a:latin typeface="Calibri"/>
            </a:endParaRPr>
          </a:p>
          <a:p>
            <a:pPr>
              <a:lnSpc>
                <a:spcPct val="150000"/>
              </a:lnSpc>
              <a:spcBef>
                <a:spcPts val="748"/>
              </a:spcBef>
              <a:buClr>
                <a:srgbClr val="000000"/>
              </a:buClr>
              <a:buFont typeface="Arial"/>
              <a:buChar char="•"/>
            </a:pPr>
            <a:r>
              <a:rPr b="0" lang="en-US" sz="1800" spc="-1" strike="noStrike">
                <a:solidFill>
                  <a:srgbClr val="000000"/>
                </a:solidFill>
                <a:latin typeface="Calibri"/>
              </a:rPr>
              <a:t>Track measures which quantify benefits of Practice implementation.</a:t>
            </a:r>
            <a:endParaRPr b="0" lang="en-US" sz="1800" spc="-1" strike="noStrike">
              <a:solidFill>
                <a:srgbClr val="000000"/>
              </a:solidFill>
              <a:latin typeface="Calibri"/>
            </a:endParaRPr>
          </a:p>
          <a:p>
            <a:pPr>
              <a:lnSpc>
                <a:spcPct val="150000"/>
              </a:lnSpc>
              <a:spcBef>
                <a:spcPts val="748"/>
              </a:spcBef>
              <a:buClr>
                <a:srgbClr val="000000"/>
              </a:buClr>
              <a:buFont typeface="Arial"/>
              <a:buChar char="•"/>
            </a:pPr>
            <a:r>
              <a:rPr b="0" lang="en-US" sz="1800" spc="-1" strike="noStrike">
                <a:solidFill>
                  <a:srgbClr val="000000"/>
                </a:solidFill>
                <a:latin typeface="Calibri"/>
              </a:rPr>
              <a:t>Document Program successes with field visits and interviews.</a:t>
            </a:r>
            <a:endParaRPr b="0" lang="en-US" sz="1800" spc="-1" strike="noStrike">
              <a:solidFill>
                <a:srgbClr val="000000"/>
              </a:solidFill>
              <a:latin typeface="Calibri"/>
            </a:endParaRPr>
          </a:p>
          <a:p>
            <a:pPr>
              <a:lnSpc>
                <a:spcPct val="100000"/>
              </a:lnSpc>
              <a:spcBef>
                <a:spcPts val="1199"/>
              </a:spcBef>
              <a:buClr>
                <a:srgbClr val="000000"/>
              </a:buClr>
              <a:buFont typeface="Arial"/>
              <a:buChar char="•"/>
            </a:pPr>
            <a:r>
              <a:rPr b="0" lang="en-US" sz="1800" spc="-1" strike="noStrike">
                <a:solidFill>
                  <a:srgbClr val="000000"/>
                </a:solidFill>
                <a:latin typeface="Calibri"/>
              </a:rPr>
              <a:t>Provide annual reports of Program project implementation and beneficial impacts.</a:t>
            </a:r>
            <a:endParaRPr b="0" lang="en-US" sz="1800" spc="-1" strike="noStrike">
              <a:solidFill>
                <a:srgbClr val="000000"/>
              </a:solidFill>
              <a:latin typeface="Calibri"/>
            </a:endParaRPr>
          </a:p>
          <a:p>
            <a:pPr>
              <a:lnSpc>
                <a:spcPct val="100000"/>
              </a:lnSpc>
              <a:spcBef>
                <a:spcPts val="1199"/>
              </a:spcBef>
              <a:buClr>
                <a:srgbClr val="000000"/>
              </a:buClr>
              <a:buFont typeface="Arial"/>
              <a:buChar char="•"/>
            </a:pPr>
            <a:r>
              <a:rPr b="0" lang="en-US" sz="1800" spc="-1" strike="noStrike">
                <a:solidFill>
                  <a:srgbClr val="000000"/>
                </a:solidFill>
                <a:latin typeface="Calibri"/>
              </a:rPr>
              <a:t>Review Program effectiveness and Practice scoring/ranking criteria on an annual basis.</a:t>
            </a:r>
            <a:endParaRPr b="0" lang="en-US" sz="1800" spc="-1" strike="noStrike">
              <a:solidFill>
                <a:srgbClr val="000000"/>
              </a:solidFill>
              <a:latin typeface="Calibri"/>
            </a:endParaRPr>
          </a:p>
          <a:p>
            <a:pPr>
              <a:spcBef>
                <a:spcPts val="748"/>
              </a:spcBef>
              <a:buClr>
                <a:srgbClr val="000000"/>
              </a:buClr>
              <a:buFont typeface="Arial"/>
              <a:buChar char="•"/>
            </a:pPr>
            <a:endParaRPr b="0" lang="en-US" sz="1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9091</TotalTime>
  <Application>LibreOffice/6.2.1.2$Linux_X86_64 LibreOffice_project/7bcb35dc3024a62dea0caee87020152d1ee96e71</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2000-08-22T19:42:21Z</dcterms:created>
  <dc:creator>Bob Hall</dc:creator>
  <dc:description/>
  <dc:language>en-US</dc:language>
  <cp:lastModifiedBy>James Boenig</cp:lastModifiedBy>
  <cp:lastPrinted>2015-08-27T14:45:59Z</cp:lastPrinted>
  <dcterms:modified xsi:type="dcterms:W3CDTF">2016-03-22T20:16:23Z</dcterms:modified>
  <cp:revision>672</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CatchAll">
    <vt:lpwstr/>
  </property>
  <property fmtid="{D5CDD505-2E9C-101B-9397-08002B2CF9AE}" pid="3" name="TaxKeywordTaxHTField">
    <vt:lpwstr/>
  </property>
</Properties>
</file>